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6446500" cy="20104100"/>
  <p:notesSz cx="164465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38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33963" y="6232271"/>
            <a:ext cx="1398492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67927" y="11258296"/>
            <a:ext cx="1151699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22642" y="4623943"/>
            <a:ext cx="715699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73218" y="4623943"/>
            <a:ext cx="715699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2642" y="804164"/>
            <a:ext cx="1480756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2642" y="4623943"/>
            <a:ext cx="1480756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93969" y="18696814"/>
            <a:ext cx="526491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2642" y="18696814"/>
            <a:ext cx="378415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46052" y="18696814"/>
            <a:ext cx="378415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leis/2002/l10406compilada.htm" TargetMode="External"/><Relationship Id="rId7" Type="http://schemas.openxmlformats.org/officeDocument/2006/relationships/image" Target="../media/image2.png"/><Relationship Id="rId2" Type="http://schemas.openxmlformats.org/officeDocument/2006/relationships/hyperlink" Target="mailto:natalia.marra@ulife.com.b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g"/><Relationship Id="rId5" Type="http://schemas.openxmlformats.org/officeDocument/2006/relationships/hyperlink" Target="https://www.trevisaneditora.com.br/produto?id=50" TargetMode="External"/><Relationship Id="rId4" Type="http://schemas.openxmlformats.org/officeDocument/2006/relationships/hyperlink" Target="https://www.academia.edu/44005667/Holding_Familiar_e_Suas_Vantagens_Gladston_Mame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3727" y="444488"/>
            <a:ext cx="13615669" cy="317330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indent="1905" algn="ctr">
              <a:lnSpc>
                <a:spcPts val="4000"/>
              </a:lnSpc>
              <a:spcBef>
                <a:spcPts val="245"/>
              </a:spcBef>
            </a:pPr>
            <a:r>
              <a:rPr lang="pt-BR" sz="3350" b="1" i="1" dirty="0" smtClean="0">
                <a:latin typeface="Arial"/>
                <a:cs typeface="Arial"/>
              </a:rPr>
              <a:t>HOLDING</a:t>
            </a:r>
            <a:r>
              <a:rPr lang="pt-BR" sz="3350" b="1" dirty="0" smtClean="0">
                <a:latin typeface="Arial"/>
                <a:cs typeface="Arial"/>
              </a:rPr>
              <a:t> FAMILIAR COMO INSTRUMENTO DO PLANEJMENTO SUCESSÓRIO </a:t>
            </a:r>
            <a:endParaRPr lang="pt-BR" sz="3350" dirty="0">
              <a:latin typeface="Arial"/>
              <a:cs typeface="Arial"/>
            </a:endParaRPr>
          </a:p>
          <a:p>
            <a:pPr marL="12700" marR="5080" indent="1905" algn="ctr">
              <a:lnSpc>
                <a:spcPts val="4000"/>
              </a:lnSpc>
              <a:spcBef>
                <a:spcPts val="245"/>
              </a:spcBef>
            </a:pPr>
            <a:r>
              <a:rPr lang="pt-BR" sz="2750" dirty="0" smtClean="0">
                <a:latin typeface="Arial MT"/>
                <a:cs typeface="Arial MT"/>
              </a:rPr>
              <a:t>Vitória Emanuelle Gomes Daniel</a:t>
            </a:r>
          </a:p>
          <a:p>
            <a:pPr marL="12700" marR="5080" indent="1905" algn="ctr">
              <a:lnSpc>
                <a:spcPts val="4000"/>
              </a:lnSpc>
              <a:spcBef>
                <a:spcPts val="245"/>
              </a:spcBef>
            </a:pPr>
            <a:r>
              <a:rPr sz="2750" dirty="0" smtClean="0">
                <a:latin typeface="Arial MT"/>
                <a:cs typeface="Arial MT"/>
              </a:rPr>
              <a:t>V</a:t>
            </a:r>
            <a:r>
              <a:rPr lang="pt-BR" sz="2750" dirty="0" err="1" smtClean="0">
                <a:latin typeface="Arial MT"/>
                <a:cs typeface="Arial MT"/>
              </a:rPr>
              <a:t>itória</a:t>
            </a:r>
            <a:r>
              <a:rPr lang="pt-BR" sz="2750" dirty="0" smtClean="0">
                <a:latin typeface="Arial MT"/>
                <a:cs typeface="Arial MT"/>
              </a:rPr>
              <a:t> Vitor Fernande</a:t>
            </a:r>
            <a:r>
              <a:rPr lang="pt-BR" sz="2750" dirty="0" smtClean="0">
                <a:latin typeface="Arial MT"/>
                <a:cs typeface="Arial MT"/>
              </a:rPr>
              <a:t>s </a:t>
            </a:r>
            <a:r>
              <a:rPr lang="pt-BR" sz="2750" dirty="0" smtClean="0">
                <a:latin typeface="Arial MT"/>
                <a:cs typeface="Arial MT"/>
              </a:rPr>
              <a:t>Azevedo </a:t>
            </a:r>
            <a:endParaRPr sz="2750" dirty="0">
              <a:latin typeface="Arial MT"/>
              <a:cs typeface="Arial MT"/>
            </a:endParaRPr>
          </a:p>
          <a:p>
            <a:pPr marR="374015" algn="ctr">
              <a:lnSpc>
                <a:spcPts val="3295"/>
              </a:lnSpc>
              <a:spcBef>
                <a:spcPts val="1520"/>
              </a:spcBef>
            </a:pPr>
            <a:r>
              <a:rPr sz="2750" b="1" spc="-25" dirty="0">
                <a:latin typeface="Arial"/>
                <a:cs typeface="Arial"/>
              </a:rPr>
              <a:t>CENTRO</a:t>
            </a:r>
            <a:r>
              <a:rPr sz="2750" b="1" spc="-114" dirty="0">
                <a:latin typeface="Arial"/>
                <a:cs typeface="Arial"/>
              </a:rPr>
              <a:t> </a:t>
            </a:r>
            <a:r>
              <a:rPr sz="2750" b="1" spc="-25" dirty="0">
                <a:latin typeface="Arial"/>
                <a:cs typeface="Arial"/>
              </a:rPr>
              <a:t>UNIVERSITÁRIO</a:t>
            </a:r>
            <a:r>
              <a:rPr sz="2750" b="1" spc="-105" dirty="0">
                <a:latin typeface="Arial"/>
                <a:cs typeface="Arial"/>
              </a:rPr>
              <a:t> </a:t>
            </a:r>
            <a:r>
              <a:rPr sz="2750" b="1" spc="-25" dirty="0">
                <a:latin typeface="Arial"/>
                <a:cs typeface="Arial"/>
              </a:rPr>
              <a:t>UNA</a:t>
            </a:r>
            <a:endParaRPr sz="2750" dirty="0">
              <a:latin typeface="Arial"/>
              <a:cs typeface="Arial"/>
            </a:endParaRPr>
          </a:p>
          <a:p>
            <a:pPr marR="470534" algn="ctr">
              <a:lnSpc>
                <a:spcPts val="3295"/>
              </a:lnSpc>
            </a:pPr>
            <a:r>
              <a:rPr sz="2750" dirty="0">
                <a:latin typeface="Arial MT"/>
                <a:cs typeface="Arial MT"/>
              </a:rPr>
              <a:t>Direito,</a:t>
            </a:r>
            <a:r>
              <a:rPr sz="2750" spc="-175" dirty="0">
                <a:latin typeface="Arial MT"/>
                <a:cs typeface="Arial MT"/>
              </a:rPr>
              <a:t> </a:t>
            </a:r>
            <a:r>
              <a:rPr sz="2750" dirty="0">
                <a:latin typeface="Arial MT"/>
                <a:cs typeface="Arial MT"/>
              </a:rPr>
              <a:t>Campus</a:t>
            </a:r>
            <a:r>
              <a:rPr sz="2750" spc="-155" dirty="0">
                <a:latin typeface="Arial MT"/>
                <a:cs typeface="Arial MT"/>
              </a:rPr>
              <a:t> </a:t>
            </a:r>
            <a:r>
              <a:rPr sz="2750" dirty="0">
                <a:latin typeface="Arial MT"/>
                <a:cs typeface="Arial MT"/>
              </a:rPr>
              <a:t>Linha</a:t>
            </a:r>
            <a:r>
              <a:rPr sz="2750" spc="-175" dirty="0">
                <a:latin typeface="Arial MT"/>
                <a:cs typeface="Arial MT"/>
              </a:rPr>
              <a:t> </a:t>
            </a:r>
            <a:r>
              <a:rPr sz="2750" dirty="0">
                <a:latin typeface="Arial MT"/>
                <a:cs typeface="Arial MT"/>
              </a:rPr>
              <a:t>Verde/BH,</a:t>
            </a:r>
            <a:r>
              <a:rPr sz="2750" spc="-160" dirty="0">
                <a:latin typeface="Arial MT"/>
                <a:cs typeface="Arial MT"/>
              </a:rPr>
              <a:t> </a:t>
            </a:r>
            <a:r>
              <a:rPr sz="2750" spc="-10" dirty="0">
                <a:latin typeface="Arial MT"/>
                <a:cs typeface="Arial MT"/>
                <a:hlinkClick r:id="rId2"/>
              </a:rPr>
              <a:t>natalia.marra@ulife.com.br</a:t>
            </a:r>
            <a:endParaRPr sz="275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3782" y="4554775"/>
            <a:ext cx="7002780" cy="3048463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sz="3050" b="1" spc="-10" dirty="0">
                <a:latin typeface="Arial"/>
                <a:cs typeface="Arial"/>
              </a:rPr>
              <a:t>Introdução</a:t>
            </a:r>
            <a:endParaRPr sz="3050" dirty="0">
              <a:latin typeface="Arial"/>
              <a:cs typeface="Arial"/>
            </a:endParaRPr>
          </a:p>
          <a:p>
            <a:pPr marL="12700" marR="5080" algn="just">
              <a:lnSpc>
                <a:spcPct val="95800"/>
              </a:lnSpc>
              <a:spcBef>
                <a:spcPts val="415"/>
              </a:spcBef>
            </a:pPr>
            <a:r>
              <a:rPr lang="pt-BR" altLang="pt-BR" dirty="0" smtClean="0">
                <a:cs typeface="Arial" charset="0"/>
              </a:rPr>
              <a:t>Uma </a:t>
            </a:r>
            <a:r>
              <a:rPr lang="pt-BR" altLang="pt-BR" i="1" dirty="0" smtClean="0">
                <a:cs typeface="Arial" charset="0"/>
              </a:rPr>
              <a:t>holding </a:t>
            </a:r>
            <a:r>
              <a:rPr lang="pt-BR" altLang="pt-BR" dirty="0" smtClean="0">
                <a:cs typeface="Arial" charset="0"/>
              </a:rPr>
              <a:t>é uma pessoa jurídica, geralmente constituída na forma de sociedade limitada ou anônima, cuja principal finalidade é administrar e controlar o patrimônio de outras empresas ou bens. No contexto familiar, a </a:t>
            </a:r>
            <a:r>
              <a:rPr lang="pt-BR" altLang="pt-BR" i="1" dirty="0" smtClean="0">
                <a:cs typeface="Arial" charset="0"/>
              </a:rPr>
              <a:t>holding</a:t>
            </a:r>
            <a:r>
              <a:rPr lang="pt-BR" altLang="pt-BR" dirty="0" smtClean="0">
                <a:cs typeface="Arial" charset="0"/>
              </a:rPr>
              <a:t> familiar se destaca como uma ferramenta estratégica de planejamento patrimonial e sucessório, otimizando a administração de ativos e oferecendo segurança jurídica e estabilidade para famílias que desejam assegurar a preservação e continuidade de seu patrimônio ao longo do tempo. </a:t>
            </a:r>
          </a:p>
          <a:p>
            <a:pPr marL="12700" marR="5080" algn="just">
              <a:lnSpc>
                <a:spcPct val="95800"/>
              </a:lnSpc>
              <a:spcBef>
                <a:spcPts val="415"/>
              </a:spcBef>
            </a:pPr>
            <a:endParaRPr sz="18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5683" y="10598243"/>
            <a:ext cx="7038340" cy="1737526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39370" algn="ctr">
              <a:lnSpc>
                <a:spcPct val="100000"/>
              </a:lnSpc>
              <a:spcBef>
                <a:spcPts val="994"/>
              </a:spcBef>
            </a:pPr>
            <a:r>
              <a:rPr sz="3050" b="1" spc="-10" dirty="0" err="1" smtClean="0">
                <a:latin typeface="Arial"/>
                <a:cs typeface="Arial"/>
              </a:rPr>
              <a:t>Objetivos</a:t>
            </a:r>
            <a:endParaRPr sz="3050" dirty="0">
              <a:latin typeface="Arial"/>
              <a:cs typeface="Arial"/>
            </a:endParaRPr>
          </a:p>
          <a:p>
            <a:pPr marL="12700" marR="5080" algn="just">
              <a:lnSpc>
                <a:spcPct val="95700"/>
              </a:lnSpc>
              <a:spcBef>
                <a:spcPts val="620"/>
              </a:spcBef>
            </a:pPr>
            <a:r>
              <a:rPr lang="pt-BR" altLang="pt-BR" dirty="0" smtClean="0">
                <a:cs typeface="Arial" charset="0"/>
              </a:rPr>
              <a:t>Este trabalho abordará a importância da </a:t>
            </a:r>
            <a:r>
              <a:rPr lang="pt-BR" altLang="pt-BR" i="1" dirty="0" smtClean="0">
                <a:cs typeface="Arial" charset="0"/>
              </a:rPr>
              <a:t>holding </a:t>
            </a:r>
            <a:r>
              <a:rPr lang="pt-BR" altLang="pt-BR" dirty="0" smtClean="0">
                <a:cs typeface="Arial" charset="0"/>
              </a:rPr>
              <a:t>familiar no planejamento sucessório, destacando suas vantagens e contribuições para a gestão patrimonial de forma mais estruturada e eficiente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9981" y="12381876"/>
            <a:ext cx="2292985" cy="490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50" b="1" spc="-10" dirty="0">
                <a:latin typeface="Arial"/>
                <a:cs typeface="Arial"/>
              </a:rPr>
              <a:t>Metodologia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9689" y="13011459"/>
            <a:ext cx="6973570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  <a:tabLst>
                <a:tab pos="384175" algn="l"/>
                <a:tab pos="1847850" algn="l"/>
                <a:tab pos="2892425" algn="l"/>
                <a:tab pos="3354070" algn="l"/>
                <a:tab pos="4667250" algn="l"/>
                <a:tab pos="5762625" algn="l"/>
                <a:tab pos="6235700" algn="l"/>
              </a:tabLst>
            </a:pPr>
            <a:r>
              <a:rPr lang="pt-BR" altLang="pt-BR" dirty="0">
                <a:cs typeface="Arial" charset="0"/>
              </a:rPr>
              <a:t>O trabalho adota uma análise aprofundada e sistemática acerca da </a:t>
            </a:r>
            <a:r>
              <a:rPr lang="pt-BR" altLang="pt-BR" i="1" dirty="0">
                <a:cs typeface="Arial" charset="0"/>
              </a:rPr>
              <a:t>holding</a:t>
            </a:r>
            <a:r>
              <a:rPr lang="pt-BR" altLang="pt-BR" dirty="0">
                <a:cs typeface="Arial" charset="0"/>
              </a:rPr>
              <a:t> familiar como instrumento do planejamento sucessório com </a:t>
            </a:r>
            <a:r>
              <a:rPr lang="pt-BR" altLang="pt-BR" dirty="0">
                <a:cs typeface="Arial" pitchFamily="34" charset="0"/>
              </a:rPr>
              <a:t>base</a:t>
            </a:r>
            <a:r>
              <a:rPr lang="pt-BR" altLang="pt-BR" dirty="0">
                <a:cs typeface="Arial" charset="0"/>
              </a:rPr>
              <a:t> em pesquisas bibliográficas e documentais, através de livros, artigos, doutrinas, a Constituição Federal, o Código Civil e as normas tributárias.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175" algn="l"/>
                <a:tab pos="1847850" algn="l"/>
                <a:tab pos="2892425" algn="l"/>
                <a:tab pos="3354070" algn="l"/>
                <a:tab pos="4667250" algn="l"/>
                <a:tab pos="5762625" algn="l"/>
                <a:tab pos="6235700" algn="l"/>
              </a:tabLst>
            </a:pPr>
            <a:endParaRPr sz="1800" dirty="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3782" y="14699100"/>
            <a:ext cx="7040880" cy="51845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" algn="ctr">
              <a:lnSpc>
                <a:spcPts val="3645"/>
              </a:lnSpc>
              <a:spcBef>
                <a:spcPts val="95"/>
              </a:spcBef>
            </a:pPr>
            <a:r>
              <a:rPr sz="3050" b="1" spc="-10" dirty="0">
                <a:latin typeface="Arial"/>
                <a:cs typeface="Arial"/>
              </a:rPr>
              <a:t>Resultados</a:t>
            </a:r>
            <a:endParaRPr sz="3050" dirty="0">
              <a:latin typeface="Arial"/>
              <a:cs typeface="Arial"/>
            </a:endParaRPr>
          </a:p>
          <a:p>
            <a:pPr algn="just"/>
            <a:r>
              <a:rPr lang="pt-BR" dirty="0"/>
              <a:t> Diferentemente dos métodos de sucessão tradicionais, a</a:t>
            </a:r>
            <a:r>
              <a:rPr lang="pt-BR" i="1" dirty="0"/>
              <a:t> holding </a:t>
            </a:r>
            <a:r>
              <a:rPr lang="pt-BR" dirty="0"/>
              <a:t>familiar tornou-se um instrumento bastante eficaz ao possibilitar a transferência do patrimônio aos herdeiros de forma prévia e organizada, prevenindo conflitos familiares e resultando numa sucessão eficiente na condução dos negócios de eventual empresa que integre o conjunto de bens, como também possibilita a determinação em vida de seus patriarcas do destino dos seus patrimônios. Nesse processo, os herdeiros percebem a complexidade burocrática, os custos envolvidos e as despesas que podem aumentar consideravelmente caso surjam desentendimentos. </a:t>
            </a:r>
            <a:endParaRPr lang="pt-BR" b="1" dirty="0"/>
          </a:p>
          <a:p>
            <a:pPr algn="just"/>
            <a:r>
              <a:rPr lang="pt-BR" dirty="0"/>
              <a:t> tornou-se um instrumento bastante eficaz ao possibilitar a transferência do patrimônio aos herdeiros de forma prévia e organizada. Com isso, se tem a </a:t>
            </a:r>
            <a:r>
              <a:rPr lang="pt-BR" i="1" dirty="0"/>
              <a:t>holding</a:t>
            </a:r>
            <a:r>
              <a:rPr lang="pt-BR" dirty="0"/>
              <a:t> familiar como uma ferramenta eficaz de sucessão sem que haja uma perda tão considerável do patrimônio. </a:t>
            </a:r>
            <a:endParaRPr lang="pt-BR" b="1" dirty="0"/>
          </a:p>
          <a:p>
            <a:endParaRPr lang="pt-BR" b="1" dirty="0"/>
          </a:p>
          <a:p>
            <a:pPr marL="12700" marR="5080" algn="just">
              <a:lnSpc>
                <a:spcPct val="95700"/>
              </a:lnSpc>
              <a:spcBef>
                <a:spcPts val="75"/>
              </a:spcBef>
            </a:pPr>
            <a:endParaRPr sz="1800" dirty="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45343" y="8556548"/>
            <a:ext cx="6578600" cy="40970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15620" algn="ctr">
              <a:lnSpc>
                <a:spcPct val="100000"/>
              </a:lnSpc>
              <a:spcBef>
                <a:spcPts val="95"/>
              </a:spcBef>
            </a:pPr>
            <a:r>
              <a:rPr sz="3050" b="1" spc="-10" dirty="0">
                <a:latin typeface="Arial"/>
                <a:cs typeface="Arial"/>
              </a:rPr>
              <a:t>Conclusões</a:t>
            </a:r>
            <a:endParaRPr sz="3050" dirty="0">
              <a:latin typeface="Arial"/>
              <a:cs typeface="Arial"/>
            </a:endParaRPr>
          </a:p>
          <a:p>
            <a:pPr algn="just"/>
            <a:r>
              <a:rPr lang="pt-BR" dirty="0" smtClean="0"/>
              <a:t>A </a:t>
            </a:r>
            <a:r>
              <a:rPr lang="pt-BR" dirty="0"/>
              <a:t>conclusão do trabalho reforça que a </a:t>
            </a:r>
            <a:r>
              <a:rPr lang="pt-BR" i="1" dirty="0"/>
              <a:t>holding</a:t>
            </a:r>
            <a:r>
              <a:rPr lang="pt-BR" dirty="0"/>
              <a:t> familiar, é uma ferramenta vantajosa, especialmente por seus diversos benefícios fiscais, tributárias e pela proteção patrimonial que oferece, respaldada pela legislação. </a:t>
            </a:r>
            <a:r>
              <a:rPr lang="pt-BR" dirty="0" smtClean="0"/>
              <a:t>A </a:t>
            </a:r>
            <a:r>
              <a:rPr lang="pt-BR" dirty="0"/>
              <a:t>pesquisa revela que o modelo societário mais comum para a constituição de holdings familiares é a sociedade limitada, embora outros tipos societários também sejam viáveis. A blindagem patrimonial e a elisão fiscal se destacam como benefícios importantes, permitindo reduzir custos tributários de forma lícita. Ressalta-se, no entanto, que a holding familiar não é isenta de tributos, mas possibilita a diminuição dos custos fiscais, operacionais e financeiros dentro dos limites legais</a:t>
            </a:r>
            <a:r>
              <a:rPr lang="pt-BR" dirty="0" smtClean="0"/>
              <a:t>.</a:t>
            </a:r>
            <a:endParaRPr lang="pt-BR" b="1" dirty="0" smtClean="0"/>
          </a:p>
          <a:p>
            <a:pPr marL="12700" marR="5080" algn="just">
              <a:lnSpc>
                <a:spcPct val="95800"/>
              </a:lnSpc>
              <a:spcBef>
                <a:spcPts val="190"/>
              </a:spcBef>
            </a:pPr>
            <a:endParaRPr sz="1800" dirty="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118313" y="12424579"/>
            <a:ext cx="2141220" cy="490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50" b="1" spc="-10" dirty="0">
                <a:latin typeface="Arial"/>
                <a:cs typeface="Arial"/>
              </a:rPr>
              <a:t>Bibliografia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89276" y="13006003"/>
            <a:ext cx="6049010" cy="15023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pt-PT" sz="1600" dirty="0"/>
              <a:t> </a:t>
            </a:r>
            <a:endParaRPr lang="pt-BR" sz="1600" dirty="0"/>
          </a:p>
          <a:p>
            <a:pPr algn="just"/>
            <a:r>
              <a:rPr lang="pt-PT" sz="1600" dirty="0"/>
              <a:t>BRASIL. Código Civil (Lei nº 10.406/2002) artigos 1052 a 1087 dispõe sobre Sociedade Limitada. Disponível em:</a:t>
            </a:r>
            <a:endParaRPr lang="pt-BR" sz="1600" dirty="0"/>
          </a:p>
          <a:p>
            <a:pPr algn="just"/>
            <a:r>
              <a:rPr lang="pt-PT" sz="1600" u="sng" dirty="0">
                <a:hlinkClick r:id="rId3"/>
              </a:rPr>
              <a:t>https://www.planalto.gov.br/ccivil_03/leis/2002/l10406compilada.htm</a:t>
            </a:r>
            <a:r>
              <a:rPr lang="pt-PT" sz="1600" dirty="0"/>
              <a:t> </a:t>
            </a:r>
            <a:endParaRPr lang="pt-BR" sz="1600" dirty="0"/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5130" algn="l"/>
                <a:tab pos="1565910" algn="l"/>
                <a:tab pos="2907030" algn="l"/>
                <a:tab pos="3288029" algn="l"/>
                <a:tab pos="4177665" algn="l"/>
                <a:tab pos="5033010" algn="l"/>
                <a:tab pos="5697220" algn="l"/>
              </a:tabLst>
            </a:pPr>
            <a:endParaRPr sz="1600" dirty="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45343" y="14319250"/>
            <a:ext cx="6535420" cy="55957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MAMEDE,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Gladston</a:t>
            </a:r>
            <a:r>
              <a:rPr lang="pt-BR" dirty="0">
                <a:latin typeface="Arial" pitchFamily="34" charset="0"/>
                <a:cs typeface="Arial" pitchFamily="34" charset="0"/>
              </a:rPr>
              <a:t>; MAMEDE, Eduarda Cotta.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Holding Familiar e suas Vantagens. </a:t>
            </a:r>
            <a:r>
              <a:rPr lang="pt-BR" dirty="0">
                <a:latin typeface="Arial" pitchFamily="34" charset="0"/>
                <a:cs typeface="Arial" pitchFamily="34" charset="0"/>
              </a:rPr>
              <a:t>12. ed. São Paulo: Atlas, 2020. Disponível em:</a:t>
            </a:r>
          </a:p>
          <a:p>
            <a:pPr algn="just"/>
            <a:r>
              <a:rPr lang="pt-PT" u="sng" dirty="0">
                <a:latin typeface="Arial" pitchFamily="34" charset="0"/>
                <a:cs typeface="Arial" pitchFamily="34" charset="0"/>
                <a:hlinkClick r:id="rId4"/>
              </a:rPr>
              <a:t>https://www.academia.edu/44005667/Holding_Familiar_e_Suas_Vantagens_Gladston_Mamede</a:t>
            </a:r>
            <a:r>
              <a:rPr lang="pt-PT" dirty="0">
                <a:latin typeface="Arial" pitchFamily="34" charset="0"/>
                <a:cs typeface="Arial" pitchFamily="34" charset="0"/>
              </a:rPr>
              <a:t>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SILVA, Fabio Pereira da; ROSSI, Alexandre Alves.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Holding Familiar: Visão jurídica do planejamento societário, sucessório e tributário</a:t>
            </a:r>
            <a:r>
              <a:rPr lang="pt-BR" dirty="0">
                <a:latin typeface="Arial" pitchFamily="34" charset="0"/>
                <a:cs typeface="Arial" pitchFamily="34" charset="0"/>
              </a:rPr>
              <a:t>. 2.ed. São Paulo: Trevisan, 2017.</a:t>
            </a: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Livro físico. </a:t>
            </a:r>
            <a:r>
              <a:rPr lang="pt-BR" u="sng" dirty="0">
                <a:latin typeface="Arial" pitchFamily="34" charset="0"/>
                <a:cs typeface="Arial" pitchFamily="34" charset="0"/>
                <a:hlinkClick r:id="rId5"/>
              </a:rPr>
              <a:t>https://</a:t>
            </a:r>
            <a:r>
              <a:rPr lang="pt-BR" u="sng" dirty="0" smtClean="0">
                <a:latin typeface="Arial" pitchFamily="34" charset="0"/>
                <a:cs typeface="Arial" pitchFamily="34" charset="0"/>
                <a:hlinkClick r:id="rId5"/>
              </a:rPr>
              <a:t>www.trevisaneditora.com.br/produto?id=50</a:t>
            </a:r>
            <a:endParaRPr lang="pt-BR" sz="3050" b="1" spc="-10" dirty="0">
              <a:latin typeface="Arial"/>
              <a:cs typeface="Arial"/>
            </a:endParaRPr>
          </a:p>
          <a:p>
            <a:pPr marR="417830" algn="ctr">
              <a:lnSpc>
                <a:spcPts val="3625"/>
              </a:lnSpc>
              <a:spcBef>
                <a:spcPts val="95"/>
              </a:spcBef>
            </a:pPr>
            <a:r>
              <a:rPr sz="3050" b="1" spc="-10" dirty="0" err="1" smtClean="0">
                <a:latin typeface="Arial"/>
                <a:cs typeface="Arial"/>
              </a:rPr>
              <a:t>Agradecimentos</a:t>
            </a:r>
            <a:endParaRPr lang="pt-BR" altLang="pt-BR" dirty="0" smtClean="0">
              <a:cs typeface="Arial" charset="0"/>
            </a:endParaRPr>
          </a:p>
          <a:p>
            <a:pPr marL="40005" indent="-27940" algn="just">
              <a:lnSpc>
                <a:spcPts val="2125"/>
              </a:lnSpc>
            </a:pPr>
            <a:r>
              <a:rPr lang="pt-BR" altLang="pt-BR" dirty="0" smtClean="0">
                <a:cs typeface="Arial" charset="0"/>
              </a:rPr>
              <a:t>Gostaríamos de agradecer à Deus por nos proporcionar essa grande vitória em nossas vidas e por essa oportunidade que Ele nos concedeu de adquirir grandes aprendizados durante esses anos. Somos gratas pelos nossos familiares, por serem fonte da nossa inspiração e por todo apoio. Por fim, queríamos expressar a nossa gratidão à professora orientadora e por todos os outros professores pelas instruções, ensinamentos, carinho e paciência que teve conosco durante essa jornada.</a:t>
            </a:r>
          </a:p>
          <a:p>
            <a:pPr marL="40005" indent="-27940" algn="just">
              <a:lnSpc>
                <a:spcPts val="2125"/>
              </a:lnSpc>
            </a:pPr>
            <a:endParaRPr sz="1800" dirty="0" smtClean="0">
              <a:latin typeface="Arial MT"/>
              <a:cs typeface="Arial MT"/>
            </a:endParaRPr>
          </a:p>
        </p:txBody>
      </p:sp>
      <p:pic>
        <p:nvPicPr>
          <p:cNvPr id="24" name="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45343" y="4554775"/>
            <a:ext cx="6533614" cy="3720577"/>
          </a:xfrm>
          <a:prstGeom prst="rect">
            <a:avLst/>
          </a:prstGeom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7585075"/>
            <a:ext cx="6869914" cy="3013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540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Paula</dc:creator>
  <cp:lastModifiedBy>anacl</cp:lastModifiedBy>
  <cp:revision>4</cp:revision>
  <dcterms:created xsi:type="dcterms:W3CDTF">2024-11-30T22:55:12Z</dcterms:created>
  <dcterms:modified xsi:type="dcterms:W3CDTF">2024-11-30T23:29:46Z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2024-11-23T00:00:00Z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2024-11-30T00:00:00Z</vt:filetime>
  </property>
  <property fmtid="{D5CDD505-2E9C-101B-9397-08002B2CF9AE}" pid="5" name="Producer">
    <vt:lpwstr>Microsoft® Word para Microsoft 365</vt:lpwstr>
  </property>
</Properties>
</file>