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75B"/>
    <a:srgbClr val="F57E21"/>
    <a:srgbClr val="B91E98"/>
    <a:srgbClr val="F98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E9750-691B-4E00-9D72-D8ABCAE25B62}" v="3" dt="2024-11-30T01:43:23.093"/>
    <p1510:client id="{F59145AA-C874-4978-9BCE-91A1A8A667FB}" v="1" dt="2024-11-30T01:49:48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09" autoAdjust="0"/>
  </p:normalViewPr>
  <p:slideViewPr>
    <p:cSldViewPr snapToGrid="0">
      <p:cViewPr>
        <p:scale>
          <a:sx n="30" d="100"/>
          <a:sy n="30" d="100"/>
        </p:scale>
        <p:origin x="444" y="-16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is Miriã" userId="f64ea12a189c6a4d" providerId="LiveId" clId="{F59145AA-C874-4978-9BCE-91A1A8A667FB}"/>
    <pc:docChg chg="undo custSel modSld">
      <pc:chgData name="Thais Miriã" userId="f64ea12a189c6a4d" providerId="LiveId" clId="{F59145AA-C874-4978-9BCE-91A1A8A667FB}" dt="2024-11-30T02:01:36.147" v="39" actId="1035"/>
      <pc:docMkLst>
        <pc:docMk/>
      </pc:docMkLst>
      <pc:sldChg chg="addSp delSp modSp mod">
        <pc:chgData name="Thais Miriã" userId="f64ea12a189c6a4d" providerId="LiveId" clId="{F59145AA-C874-4978-9BCE-91A1A8A667FB}" dt="2024-11-30T02:01:36.147" v="39" actId="1035"/>
        <pc:sldMkLst>
          <pc:docMk/>
          <pc:sldMk cId="316253225" sldId="256"/>
        </pc:sldMkLst>
        <pc:spChg chg="mod">
          <ac:chgData name="Thais Miriã" userId="f64ea12a189c6a4d" providerId="LiveId" clId="{F59145AA-C874-4978-9BCE-91A1A8A667FB}" dt="2024-11-30T02:01:36.147" v="39" actId="1035"/>
          <ac:spMkLst>
            <pc:docMk/>
            <pc:sldMk cId="316253225" sldId="256"/>
            <ac:spMk id="5" creationId="{E47B0643-D6B4-9244-90E0-48C10DDDF87C}"/>
          </ac:spMkLst>
        </pc:spChg>
        <pc:spChg chg="mod">
          <ac:chgData name="Thais Miriã" userId="f64ea12a189c6a4d" providerId="LiveId" clId="{F59145AA-C874-4978-9BCE-91A1A8A667FB}" dt="2024-11-30T02:01:06.402" v="38" actId="1035"/>
          <ac:spMkLst>
            <pc:docMk/>
            <pc:sldMk cId="316253225" sldId="256"/>
            <ac:spMk id="7" creationId="{A7C9130F-6F84-8FFF-CAAA-49105AAB2C35}"/>
          </ac:spMkLst>
        </pc:spChg>
        <pc:spChg chg="mod">
          <ac:chgData name="Thais Miriã" userId="f64ea12a189c6a4d" providerId="LiveId" clId="{F59145AA-C874-4978-9BCE-91A1A8A667FB}" dt="2024-11-30T01:56:09.089" v="18" actId="123"/>
          <ac:spMkLst>
            <pc:docMk/>
            <pc:sldMk cId="316253225" sldId="256"/>
            <ac:spMk id="17" creationId="{758D432D-CC10-7150-3EE5-2CE3DAB9C032}"/>
          </ac:spMkLst>
        </pc:spChg>
        <pc:spChg chg="mod">
          <ac:chgData name="Thais Miriã" userId="f64ea12a189c6a4d" providerId="LiveId" clId="{F59145AA-C874-4978-9BCE-91A1A8A667FB}" dt="2024-11-30T01:59:26.394" v="28" actId="20577"/>
          <ac:spMkLst>
            <pc:docMk/>
            <pc:sldMk cId="316253225" sldId="256"/>
            <ac:spMk id="25" creationId="{07BC2595-3E6D-6E46-577E-1DBB584A4887}"/>
          </ac:spMkLst>
        </pc:spChg>
        <pc:spChg chg="mod">
          <ac:chgData name="Thais Miriã" userId="f64ea12a189c6a4d" providerId="LiveId" clId="{F59145AA-C874-4978-9BCE-91A1A8A667FB}" dt="2024-11-30T01:56:46.530" v="21" actId="948"/>
          <ac:spMkLst>
            <pc:docMk/>
            <pc:sldMk cId="316253225" sldId="256"/>
            <ac:spMk id="95" creationId="{04CEF29C-6810-5DF4-E6B6-5F25C7630736}"/>
          </ac:spMkLst>
        </pc:spChg>
        <pc:spChg chg="mod">
          <ac:chgData name="Thais Miriã" userId="f64ea12a189c6a4d" providerId="LiveId" clId="{F59145AA-C874-4978-9BCE-91A1A8A667FB}" dt="2024-11-30T01:56:57.305" v="24" actId="122"/>
          <ac:spMkLst>
            <pc:docMk/>
            <pc:sldMk cId="316253225" sldId="256"/>
            <ac:spMk id="97" creationId="{BD3452AF-1633-50FA-80B3-EA1A68992E03}"/>
          </ac:spMkLst>
        </pc:spChg>
        <pc:spChg chg="mod">
          <ac:chgData name="Thais Miriã" userId="f64ea12a189c6a4d" providerId="LiveId" clId="{F59145AA-C874-4978-9BCE-91A1A8A667FB}" dt="2024-11-30T01:56:33.044" v="19" actId="123"/>
          <ac:spMkLst>
            <pc:docMk/>
            <pc:sldMk cId="316253225" sldId="256"/>
            <ac:spMk id="127" creationId="{8C3D39DD-3646-5DEB-C004-364A417EE664}"/>
          </ac:spMkLst>
        </pc:spChg>
        <pc:picChg chg="add mod">
          <ac:chgData name="Thais Miriã" userId="f64ea12a189c6a4d" providerId="LiveId" clId="{F59145AA-C874-4978-9BCE-91A1A8A667FB}" dt="2024-11-30T02:00:13.096" v="29" actId="14100"/>
          <ac:picMkLst>
            <pc:docMk/>
            <pc:sldMk cId="316253225" sldId="256"/>
            <ac:picMk id="2" creationId="{BC3B5A8B-22BB-6B57-7E3E-0BC7610D2029}"/>
          </ac:picMkLst>
        </pc:picChg>
        <pc:picChg chg="del">
          <ac:chgData name="Thais Miriã" userId="f64ea12a189c6a4d" providerId="LiveId" clId="{F59145AA-C874-4978-9BCE-91A1A8A667FB}" dt="2024-11-30T01:48:44.708" v="0" actId="478"/>
          <ac:picMkLst>
            <pc:docMk/>
            <pc:sldMk cId="316253225" sldId="256"/>
            <ac:picMk id="51" creationId="{5DF977AC-6EC1-71D8-1DC8-015D04391CEC}"/>
          </ac:picMkLst>
        </pc:picChg>
      </pc:sldChg>
    </pc:docChg>
  </pc:docChgLst>
  <pc:docChgLst>
    <pc:chgData name="Carolina Cerqueira" userId="c192250da147f875" providerId="LiveId" clId="{1EBE9750-691B-4E00-9D72-D8ABCAE25B62}"/>
    <pc:docChg chg="undo custSel modSld">
      <pc:chgData name="Carolina Cerqueira" userId="c192250da147f875" providerId="LiveId" clId="{1EBE9750-691B-4E00-9D72-D8ABCAE25B62}" dt="2024-11-30T01:43:23.093" v="51"/>
      <pc:docMkLst>
        <pc:docMk/>
      </pc:docMkLst>
      <pc:sldChg chg="addSp modSp mod">
        <pc:chgData name="Carolina Cerqueira" userId="c192250da147f875" providerId="LiveId" clId="{1EBE9750-691B-4E00-9D72-D8ABCAE25B62}" dt="2024-11-30T01:43:23.093" v="51"/>
        <pc:sldMkLst>
          <pc:docMk/>
          <pc:sldMk cId="316253225" sldId="256"/>
        </pc:sldMkLst>
        <pc:spChg chg="mod">
          <ac:chgData name="Carolina Cerqueira" userId="c192250da147f875" providerId="LiveId" clId="{1EBE9750-691B-4E00-9D72-D8ABCAE25B62}" dt="2024-11-30T01:43:23.093" v="51"/>
          <ac:spMkLst>
            <pc:docMk/>
            <pc:sldMk cId="316253225" sldId="256"/>
            <ac:spMk id="5" creationId="{E47B0643-D6B4-9244-90E0-48C10DDDF87C}"/>
          </ac:spMkLst>
        </pc:spChg>
        <pc:spChg chg="mod">
          <ac:chgData name="Carolina Cerqueira" userId="c192250da147f875" providerId="LiveId" clId="{1EBE9750-691B-4E00-9D72-D8ABCAE25B62}" dt="2024-11-30T01:42:40.629" v="49" actId="14100"/>
          <ac:spMkLst>
            <pc:docMk/>
            <pc:sldMk cId="316253225" sldId="256"/>
            <ac:spMk id="7" creationId="{A7C9130F-6F84-8FFF-CAAA-49105AAB2C35}"/>
          </ac:spMkLst>
        </pc:spChg>
        <pc:spChg chg="add mod">
          <ac:chgData name="Carolina Cerqueira" userId="c192250da147f875" providerId="LiveId" clId="{1EBE9750-691B-4E00-9D72-D8ABCAE25B62}" dt="2024-11-30T01:25:48.499" v="8" actId="1076"/>
          <ac:spMkLst>
            <pc:docMk/>
            <pc:sldMk cId="316253225" sldId="256"/>
            <ac:spMk id="1052" creationId="{ABB55C11-8C2A-C599-1759-C2705B4DD55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6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59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87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21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22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3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12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02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75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24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83FD09-149D-46AD-A912-D7683238497B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71DCFA-0440-4D4C-BE0F-726536E02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4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3.sv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Imagem 1048">
            <a:extLst>
              <a:ext uri="{FF2B5EF4-FFF2-40B4-BE49-F238E27FC236}">
                <a16:creationId xmlns:a16="http://schemas.microsoft.com/office/drawing/2014/main" id="{D4C15C2B-52CB-3256-7E20-6E69EDE0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398" y="26641979"/>
            <a:ext cx="7902786" cy="52418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47B0643-D6B4-9244-90E0-48C10DDDF87C}"/>
              </a:ext>
            </a:extLst>
          </p:cNvPr>
          <p:cNvSpPr txBox="1"/>
          <p:nvPr/>
        </p:nvSpPr>
        <p:spPr>
          <a:xfrm>
            <a:off x="1381030" y="2492358"/>
            <a:ext cx="29859370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pt-BR" sz="4500" b="1" kern="100" dirty="0">
                <a:effectLst/>
                <a:latin typeface="Times New Roman" panose="02020603050405020304" pitchFamily="18" charset="0"/>
                <a:ea typeface="STXihei" panose="02010600040101010101" pitchFamily="2" charset="-122"/>
                <a:cs typeface="Times New Roman" panose="02020603050405020304" pitchFamily="18" charset="0"/>
              </a:rPr>
              <a:t>O TREINAMENTO DE FORÇA COM RESTRIÇÃO DE FLUXO SANGUÍNEO MELHOROU A GLICEMIA BASAL, CAPACIDADE FÍSICA E A SENSIBILIDADE BARROREFLEXA EM MODELO EXPERIMENTAL DE PARKINSON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C9130F-6F84-8FFF-CAAA-49105AAB2C35}"/>
              </a:ext>
            </a:extLst>
          </p:cNvPr>
          <p:cNvSpPr txBox="1"/>
          <p:nvPr/>
        </p:nvSpPr>
        <p:spPr>
          <a:xfrm>
            <a:off x="1293288" y="4150710"/>
            <a:ext cx="30528813" cy="21372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Carolina Costa Cerqueira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Thais </a:t>
            </a:r>
            <a:r>
              <a:rPr lang="pt-BR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Miriã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da Silva Santos.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Leonardo Ribeiro Miedes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Victor Hugo Martins de Miranda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Juliana Monique Lino Aparecido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Sandra Regina Mota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Iris Callado Sanches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Katia Bilhar Scapini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Danielle da Silva Dias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Katia De Angelis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Profa. Dra. Nathalia Bernardes (Orientadora)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endParaRPr lang="pt-BR" sz="2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Universidade São Judas Tadeu (USJT)</a:t>
            </a:r>
            <a:r>
              <a:rPr lang="pt-BR" sz="2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Universidade Cidade de São Paulo (UNICID)</a:t>
            </a:r>
            <a:r>
              <a:rPr lang="pt-BR" sz="2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Universidade Federal do Maranhão (UFMA)</a:t>
            </a:r>
            <a:r>
              <a:rPr lang="pt-BR" sz="2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Universidade Federal de São Paulo (UNIFESP)</a:t>
            </a:r>
            <a:r>
              <a:rPr lang="pt-BR" sz="2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pt-BR" sz="28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pt-BR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UNIFACS Professor Barros (UNIFACS)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BF73BAAF-90A6-7326-C4C6-F309DC8DB3BA}"/>
              </a:ext>
            </a:extLst>
          </p:cNvPr>
          <p:cNvSpPr/>
          <p:nvPr/>
        </p:nvSpPr>
        <p:spPr>
          <a:xfrm>
            <a:off x="1227410" y="6324431"/>
            <a:ext cx="15009545" cy="857833"/>
          </a:xfrm>
          <a:prstGeom prst="roundRect">
            <a:avLst/>
          </a:prstGeom>
          <a:solidFill>
            <a:srgbClr val="9117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B03D301-9B74-06F9-DB35-06D0A93A7475}"/>
              </a:ext>
            </a:extLst>
          </p:cNvPr>
          <p:cNvSpPr txBox="1"/>
          <p:nvPr/>
        </p:nvSpPr>
        <p:spPr>
          <a:xfrm>
            <a:off x="1434935" y="7684909"/>
            <a:ext cx="147647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 Parkinson causa degeneração dos neurônios dopaminérgicos, gerando sintomas motores e não motores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 Bold"/>
                <a:cs typeface="Times New Roman" panose="02020603050405020304" pitchFamily="18" charset="0"/>
                <a:sym typeface="Arial Bold"/>
              </a:rPr>
              <a:t> (</a:t>
            </a:r>
            <a: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Rossi </a:t>
            </a:r>
            <a:r>
              <a:rPr lang="en-US" sz="4000" i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et al., </a:t>
            </a:r>
            <a: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2018; Tan; Lim &amp; Lang, 2022)</a:t>
            </a:r>
            <a:r>
              <a:rPr lang="pt-BR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Embora o treinamento de força (TF) traga benefícios cardiovasculares</a:t>
            </a:r>
            <a:r>
              <a:rPr lang="pt-BR" sz="4000" kern="100" baseline="30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Abe </a:t>
            </a:r>
            <a:r>
              <a:rPr lang="en-US" sz="4000" i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et al., </a:t>
            </a:r>
            <a: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2010; </a:t>
            </a:r>
            <a:r>
              <a:rPr lang="en-US" sz="40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Karabulut</a:t>
            </a:r>
            <a: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000" i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et al., </a:t>
            </a:r>
            <a: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2010;</a:t>
            </a:r>
            <a:b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</a:br>
            <a: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Laurentino </a:t>
            </a:r>
            <a:r>
              <a:rPr lang="en-US" sz="4000" i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et al., </a:t>
            </a:r>
            <a: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2012; </a:t>
            </a:r>
            <a:r>
              <a:rPr lang="en-US" sz="4000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Takarada</a:t>
            </a:r>
            <a: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 </a:t>
            </a:r>
            <a:r>
              <a:rPr lang="en-US" sz="4000" i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et al., </a:t>
            </a:r>
            <a:r>
              <a:rPr lang="en-US" sz="40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Arial Bold"/>
              </a:rPr>
              <a:t>2000</a:t>
            </a:r>
            <a:r>
              <a:rPr lang="pt-BR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há poucas pesquisas sobre TF com restrição de fluxo sanguíneo (RFS) em modelos experimentais nestas condições.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D8D81D5-2742-100F-6E5D-19F4344C58CB}"/>
              </a:ext>
            </a:extLst>
          </p:cNvPr>
          <p:cNvSpPr/>
          <p:nvPr/>
        </p:nvSpPr>
        <p:spPr>
          <a:xfrm>
            <a:off x="1227410" y="13325587"/>
            <a:ext cx="15009545" cy="857833"/>
          </a:xfrm>
          <a:prstGeom prst="roundRect">
            <a:avLst/>
          </a:prstGeom>
          <a:solidFill>
            <a:srgbClr val="9117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58D432D-CC10-7150-3EE5-2CE3DAB9C032}"/>
              </a:ext>
            </a:extLst>
          </p:cNvPr>
          <p:cNvSpPr txBox="1"/>
          <p:nvPr/>
        </p:nvSpPr>
        <p:spPr>
          <a:xfrm>
            <a:off x="1293289" y="14669704"/>
            <a:ext cx="14906355" cy="1994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pt-BR" sz="4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Avaliar os efeitos do TF-RFS no membro inferior, em modelo experimental de PK em parâmetros metabólicos, capacidade funcional, hemodinâmicos e sensibilidade barorreflexa.</a:t>
            </a:r>
          </a:p>
        </p:txBody>
      </p:sp>
      <p:pic>
        <p:nvPicPr>
          <p:cNvPr id="20" name="Gráfico 19" descr="Na mosca estrutura de tópicos">
            <a:extLst>
              <a:ext uri="{FF2B5EF4-FFF2-40B4-BE49-F238E27FC236}">
                <a16:creationId xmlns:a16="http://schemas.microsoft.com/office/drawing/2014/main" id="{C10E7BEF-0461-0E57-94BD-110D90922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577" t="5432" r="6560" b="8619"/>
          <a:stretch/>
        </p:blipFill>
        <p:spPr>
          <a:xfrm>
            <a:off x="14240382" y="16082525"/>
            <a:ext cx="1334532" cy="1367758"/>
          </a:xfrm>
          <a:prstGeom prst="rect">
            <a:avLst/>
          </a:prstGeom>
        </p:spPr>
      </p:pic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07BC2595-3E6D-6E46-577E-1DBB584A4887}"/>
              </a:ext>
            </a:extLst>
          </p:cNvPr>
          <p:cNvSpPr/>
          <p:nvPr/>
        </p:nvSpPr>
        <p:spPr>
          <a:xfrm>
            <a:off x="1227410" y="17800520"/>
            <a:ext cx="14906355" cy="857833"/>
          </a:xfrm>
          <a:prstGeom prst="roundRect">
            <a:avLst/>
          </a:prstGeom>
          <a:solidFill>
            <a:srgbClr val="9117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6A11E14-6163-DCE0-3813-C12C2A95D373}"/>
              </a:ext>
            </a:extLst>
          </p:cNvPr>
          <p:cNvSpPr/>
          <p:nvPr/>
        </p:nvSpPr>
        <p:spPr>
          <a:xfrm>
            <a:off x="16812556" y="6324431"/>
            <a:ext cx="15009545" cy="857833"/>
          </a:xfrm>
          <a:prstGeom prst="roundRect">
            <a:avLst/>
          </a:prstGeom>
          <a:solidFill>
            <a:srgbClr val="9117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94" name="Retângulo: Cantos Arredondados 93">
            <a:extLst>
              <a:ext uri="{FF2B5EF4-FFF2-40B4-BE49-F238E27FC236}">
                <a16:creationId xmlns:a16="http://schemas.microsoft.com/office/drawing/2014/main" id="{85D49600-9F68-E078-3A64-5FE069632380}"/>
              </a:ext>
            </a:extLst>
          </p:cNvPr>
          <p:cNvSpPr/>
          <p:nvPr/>
        </p:nvSpPr>
        <p:spPr>
          <a:xfrm>
            <a:off x="16199644" y="35226969"/>
            <a:ext cx="15875889" cy="812950"/>
          </a:xfrm>
          <a:prstGeom prst="roundRect">
            <a:avLst/>
          </a:prstGeom>
          <a:solidFill>
            <a:srgbClr val="9117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04CEF29C-6810-5DF4-E6B6-5F25C7630736}"/>
              </a:ext>
            </a:extLst>
          </p:cNvPr>
          <p:cNvSpPr txBox="1"/>
          <p:nvPr/>
        </p:nvSpPr>
        <p:spPr>
          <a:xfrm>
            <a:off x="16236955" y="36486385"/>
            <a:ext cx="158758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Nossos dados demostram que o TF-RFS foi eficaz na melhora do controle autonômico independente de alterações na PA, reduziu a glicemia basal e a área sob a curva glicêmica e aumento da força muscular sugerindo aumento da capacidade funcional.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6" name="Picture 23" descr="Coordenação de Aperfeiçoamento de Pessoal de Nível Superior – Wikipédia, a  enciclopédia livre">
            <a:extLst>
              <a:ext uri="{FF2B5EF4-FFF2-40B4-BE49-F238E27FC236}">
                <a16:creationId xmlns:a16="http://schemas.microsoft.com/office/drawing/2014/main" id="{371A4BEC-D408-AE37-D445-3A75A9D5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453" y="39215247"/>
            <a:ext cx="2870922" cy="26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CaixaDeTexto 96">
            <a:extLst>
              <a:ext uri="{FF2B5EF4-FFF2-40B4-BE49-F238E27FC236}">
                <a16:creationId xmlns:a16="http://schemas.microsoft.com/office/drawing/2014/main" id="{BD3452AF-1633-50FA-80B3-EA1A68992E03}"/>
              </a:ext>
            </a:extLst>
          </p:cNvPr>
          <p:cNvSpPr txBox="1"/>
          <p:nvPr/>
        </p:nvSpPr>
        <p:spPr>
          <a:xfrm>
            <a:off x="16310715" y="39949661"/>
            <a:ext cx="6406232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4800" b="1" kern="0" dirty="0">
                <a:effectLst/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REFERENCIAS E AGRADECIMENTOS </a:t>
            </a:r>
            <a:endParaRPr lang="pt-BR" sz="4800" b="1" kern="100" dirty="0">
              <a:effectLst/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30" name="Picture 6" descr="Simpósio de Pesquisa do Ecossistema Ânima">
            <a:extLst>
              <a:ext uri="{FF2B5EF4-FFF2-40B4-BE49-F238E27FC236}">
                <a16:creationId xmlns:a16="http://schemas.microsoft.com/office/drawing/2014/main" id="{C739BFE9-A7EB-DAD2-E8E4-0C054E860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40" y="-58380"/>
            <a:ext cx="12763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F37ED7F-6928-2EE2-4BFB-B5331C31914E}"/>
              </a:ext>
            </a:extLst>
          </p:cNvPr>
          <p:cNvSpPr/>
          <p:nvPr/>
        </p:nvSpPr>
        <p:spPr>
          <a:xfrm>
            <a:off x="12683471" y="-63356"/>
            <a:ext cx="8537007" cy="2190751"/>
          </a:xfrm>
          <a:prstGeom prst="rect">
            <a:avLst/>
          </a:prstGeom>
          <a:solidFill>
            <a:srgbClr val="F98A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9" name="Picture 2" descr="Stigabc - Universidade São Judas Tadeu">
            <a:extLst>
              <a:ext uri="{FF2B5EF4-FFF2-40B4-BE49-F238E27FC236}">
                <a16:creationId xmlns:a16="http://schemas.microsoft.com/office/drawing/2014/main" id="{8C64447C-52D7-0D67-C9E9-0CC8459C0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22473" r="7731" b="20956"/>
          <a:stretch/>
        </p:blipFill>
        <p:spPr bwMode="auto">
          <a:xfrm>
            <a:off x="21391407" y="418053"/>
            <a:ext cx="2808538" cy="11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Unifesp recebe pedidos de isenção da taxa do Vestibular 2025 - Sistema  Misto - sejabixo!">
            <a:extLst>
              <a:ext uri="{FF2B5EF4-FFF2-40B4-BE49-F238E27FC236}">
                <a16:creationId xmlns:a16="http://schemas.microsoft.com/office/drawing/2014/main" id="{BD39FBAE-ADA9-5E50-343B-FCC339C84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16300" r="13715" b="11211"/>
          <a:stretch/>
        </p:blipFill>
        <p:spPr bwMode="auto">
          <a:xfrm>
            <a:off x="24241567" y="302147"/>
            <a:ext cx="2656556" cy="139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>
            <a:extLst>
              <a:ext uri="{FF2B5EF4-FFF2-40B4-BE49-F238E27FC236}">
                <a16:creationId xmlns:a16="http://schemas.microsoft.com/office/drawing/2014/main" id="{FF567022-D30F-B69D-CF06-4D6508DCC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12874" r="14587" b="21971"/>
          <a:stretch/>
        </p:blipFill>
        <p:spPr bwMode="auto">
          <a:xfrm>
            <a:off x="26848324" y="559279"/>
            <a:ext cx="2338743" cy="10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facs – Contato Escolas">
            <a:extLst>
              <a:ext uri="{FF2B5EF4-FFF2-40B4-BE49-F238E27FC236}">
                <a16:creationId xmlns:a16="http://schemas.microsoft.com/office/drawing/2014/main" id="{6FD04DD7-7B51-216A-FFDA-C122FEB8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621" y="807432"/>
            <a:ext cx="2783839" cy="6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79809562-7AEE-9535-488C-C1942E228B91}"/>
              </a:ext>
            </a:extLst>
          </p:cNvPr>
          <p:cNvSpPr txBox="1"/>
          <p:nvPr/>
        </p:nvSpPr>
        <p:spPr>
          <a:xfrm>
            <a:off x="1434935" y="19121393"/>
            <a:ext cx="148259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apresenta aprovação do Comitê de Ética em Experimentação no Uso de Animais da Universidade São Judas Tadeu (CEUA-USJT 076/22)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8C3D39DD-3646-5DEB-C004-364A417EE664}"/>
              </a:ext>
            </a:extLst>
          </p:cNvPr>
          <p:cNvSpPr txBox="1"/>
          <p:nvPr/>
        </p:nvSpPr>
        <p:spPr>
          <a:xfrm>
            <a:off x="16078255" y="32206657"/>
            <a:ext cx="15875889" cy="2704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Valores representam média </a:t>
            </a:r>
            <a:r>
              <a:rPr lang="pt-PT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desvio padrão da média. GS</a:t>
            </a:r>
            <a:r>
              <a:rPr lang="pt-PT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Controle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Sedentário; PS:</a:t>
            </a:r>
            <a:r>
              <a:rPr lang="pt-PT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Parkinson Sedentário; CT: Controle Treinado; PT: Parkinson Treinado; mg/</a:t>
            </a:r>
            <a:r>
              <a:rPr lang="pt-PT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Miligramas por decilitro; </a:t>
            </a:r>
            <a:r>
              <a:rPr lang="pt-B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mg/min/</a:t>
            </a:r>
            <a:r>
              <a:rPr lang="pt-BR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pt-BR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Miligramas por minutos por decilitro; g: gramas, mmHg: Milímetros de mercúrio, BPM: Batimentos por Minuto; </a:t>
            </a:r>
            <a:r>
              <a:rPr lang="pt-PT" sz="3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bpm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/mmHg: Batimento por minuto/milímetros de mercúrio; * p&lt; 0,05 vs. C</a:t>
            </a:r>
            <a:r>
              <a:rPr lang="pt-PT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t-PT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† p&lt; 0,05 vs. PS; # p&lt; 0,05 inicial no mesmo grupo; € p&lt; 0,05 intermediário no mesmo grupo.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6" name="Imagem 1035">
            <a:extLst>
              <a:ext uri="{FF2B5EF4-FFF2-40B4-BE49-F238E27FC236}">
                <a16:creationId xmlns:a16="http://schemas.microsoft.com/office/drawing/2014/main" id="{16D4077C-1430-4493-39A9-D349E03E1F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45456" y="39358084"/>
            <a:ext cx="2752814" cy="2752814"/>
          </a:xfrm>
          <a:prstGeom prst="rect">
            <a:avLst/>
          </a:prstGeom>
        </p:spPr>
      </p:pic>
      <p:pic>
        <p:nvPicPr>
          <p:cNvPr id="1039" name="Imagem 1038">
            <a:extLst>
              <a:ext uri="{FF2B5EF4-FFF2-40B4-BE49-F238E27FC236}">
                <a16:creationId xmlns:a16="http://schemas.microsoft.com/office/drawing/2014/main" id="{6D949CB9-419F-6AE9-E96E-78BDA61D626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9693"/>
          <a:stretch/>
        </p:blipFill>
        <p:spPr>
          <a:xfrm>
            <a:off x="16824375" y="7505094"/>
            <a:ext cx="7782398" cy="5247538"/>
          </a:xfrm>
          <a:prstGeom prst="rect">
            <a:avLst/>
          </a:prstGeom>
        </p:spPr>
      </p:pic>
      <p:pic>
        <p:nvPicPr>
          <p:cNvPr id="1041" name="Imagem 1040">
            <a:extLst>
              <a:ext uri="{FF2B5EF4-FFF2-40B4-BE49-F238E27FC236}">
                <a16:creationId xmlns:a16="http://schemas.microsoft.com/office/drawing/2014/main" id="{858EEE6E-1AB4-5133-F4F2-45C9488BD5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15769" y="10923404"/>
            <a:ext cx="7938375" cy="4722314"/>
          </a:xfrm>
          <a:prstGeom prst="rect">
            <a:avLst/>
          </a:prstGeom>
        </p:spPr>
      </p:pic>
      <p:pic>
        <p:nvPicPr>
          <p:cNvPr id="1047" name="Imagem 1046">
            <a:extLst>
              <a:ext uri="{FF2B5EF4-FFF2-40B4-BE49-F238E27FC236}">
                <a16:creationId xmlns:a16="http://schemas.microsoft.com/office/drawing/2014/main" id="{872782BF-768A-1772-F35B-82818957BFD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6823"/>
          <a:stretch/>
        </p:blipFill>
        <p:spPr>
          <a:xfrm>
            <a:off x="16824375" y="22692712"/>
            <a:ext cx="8576496" cy="5735132"/>
          </a:xfrm>
          <a:prstGeom prst="rect">
            <a:avLst/>
          </a:prstGeom>
        </p:spPr>
      </p:pic>
      <p:pic>
        <p:nvPicPr>
          <p:cNvPr id="1045" name="Imagem 1044">
            <a:extLst>
              <a:ext uri="{FF2B5EF4-FFF2-40B4-BE49-F238E27FC236}">
                <a16:creationId xmlns:a16="http://schemas.microsoft.com/office/drawing/2014/main" id="{E676AF15-8141-0BCF-AFCE-CF6E61BBC7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781226" y="18268554"/>
            <a:ext cx="7782398" cy="5499851"/>
          </a:xfrm>
          <a:prstGeom prst="rect">
            <a:avLst/>
          </a:prstGeom>
        </p:spPr>
      </p:pic>
      <p:pic>
        <p:nvPicPr>
          <p:cNvPr id="1043" name="Imagem 1042">
            <a:extLst>
              <a:ext uri="{FF2B5EF4-FFF2-40B4-BE49-F238E27FC236}">
                <a16:creationId xmlns:a16="http://schemas.microsoft.com/office/drawing/2014/main" id="{3B01B321-9ECF-8023-0E71-3C1F1BDA75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24375" y="14831210"/>
            <a:ext cx="7782398" cy="5594914"/>
          </a:xfrm>
          <a:prstGeom prst="rect">
            <a:avLst/>
          </a:prstGeom>
        </p:spPr>
      </p:pic>
      <p:pic>
        <p:nvPicPr>
          <p:cNvPr id="1050" name="Picture 8" descr="Simpósio de Pesquisa do Ecossistema Ânima">
            <a:extLst>
              <a:ext uri="{FF2B5EF4-FFF2-40B4-BE49-F238E27FC236}">
                <a16:creationId xmlns:a16="http://schemas.microsoft.com/office/drawing/2014/main" id="{294E9B4B-A395-453C-2C38-033B3836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641" y="39375712"/>
            <a:ext cx="3400819" cy="253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8">
            <a:extLst>
              <a:ext uri="{FF2B5EF4-FFF2-40B4-BE49-F238E27FC236}">
                <a16:creationId xmlns:a16="http://schemas.microsoft.com/office/drawing/2014/main" id="{63712A67-65F6-FCB7-4CE7-5A786C3F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4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550" y="11446964"/>
            <a:ext cx="1914195" cy="19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tângulo 1051">
            <a:extLst>
              <a:ext uri="{FF2B5EF4-FFF2-40B4-BE49-F238E27FC236}">
                <a16:creationId xmlns:a16="http://schemas.microsoft.com/office/drawing/2014/main" id="{ABB55C11-8C2A-C599-1759-C2705B4DD55F}"/>
              </a:ext>
            </a:extLst>
          </p:cNvPr>
          <p:cNvSpPr/>
          <p:nvPr/>
        </p:nvSpPr>
        <p:spPr>
          <a:xfrm>
            <a:off x="-26020" y="42696359"/>
            <a:ext cx="32451328" cy="581071"/>
          </a:xfrm>
          <a:prstGeom prst="rect">
            <a:avLst/>
          </a:prstGeom>
          <a:solidFill>
            <a:srgbClr val="F98A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C3B5A8B-22BB-6B57-7E3E-0BC7610D202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27411" y="21062327"/>
            <a:ext cx="14734742" cy="214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2142</TotalTime>
  <Words>414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Ribeiro Miedes</dc:creator>
  <cp:lastModifiedBy>Thais Miriã</cp:lastModifiedBy>
  <cp:revision>3</cp:revision>
  <dcterms:created xsi:type="dcterms:W3CDTF">2024-10-15T16:10:08Z</dcterms:created>
  <dcterms:modified xsi:type="dcterms:W3CDTF">2024-11-30T02:01:44Z</dcterms:modified>
</cp:coreProperties>
</file>