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6" r:id="rId2"/>
  </p:sldIdLst>
  <p:sldSz cx="32404050" cy="39604950"/>
  <p:notesSz cx="6662738" cy="9832975"/>
  <p:defaultTextStyle>
    <a:defPPr>
      <a:defRPr lang="pt-BR"/>
    </a:defPPr>
    <a:lvl1pPr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2474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77DC015-921D-4362-BAB6-E72A9DBA1E0B}" v="1" dt="2024-11-28T23:47:47.37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717" autoAdjust="0"/>
    <p:restoredTop sz="94660"/>
  </p:normalViewPr>
  <p:slideViewPr>
    <p:cSldViewPr>
      <p:cViewPr>
        <p:scale>
          <a:sx n="21" d="100"/>
          <a:sy n="21" d="100"/>
        </p:scale>
        <p:origin x="2016" y="-1862"/>
      </p:cViewPr>
      <p:guideLst>
        <p:guide orient="horz" pos="12474"/>
        <p:guide pos="1020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10" Type="http://schemas.microsoft.com/office/2015/10/relationships/revisionInfo" Target="revisionInfo.xml"/><Relationship Id="rId4" Type="http://schemas.openxmlformats.org/officeDocument/2006/relationships/handoutMaster" Target="handoutMasters/handoutMaster1.xml"/><Relationship Id="rId9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una Schuhmacher" userId="14ff2f6368a65271" providerId="LiveId" clId="{F77DC015-921D-4362-BAB6-E72A9DBA1E0B}"/>
    <pc:docChg chg="undo redo custSel modSld">
      <pc:chgData name="Bruna Schuhmacher" userId="14ff2f6368a65271" providerId="LiveId" clId="{F77DC015-921D-4362-BAB6-E72A9DBA1E0B}" dt="2024-11-28T23:50:45.957" v="366" actId="404"/>
      <pc:docMkLst>
        <pc:docMk/>
      </pc:docMkLst>
      <pc:sldChg chg="modSp mod">
        <pc:chgData name="Bruna Schuhmacher" userId="14ff2f6368a65271" providerId="LiveId" clId="{F77DC015-921D-4362-BAB6-E72A9DBA1E0B}" dt="2024-11-28T23:50:45.957" v="366" actId="404"/>
        <pc:sldMkLst>
          <pc:docMk/>
          <pc:sldMk cId="0" sldId="256"/>
        </pc:sldMkLst>
        <pc:spChg chg="mod">
          <ac:chgData name="Bruna Schuhmacher" userId="14ff2f6368a65271" providerId="LiveId" clId="{F77DC015-921D-4362-BAB6-E72A9DBA1E0B}" dt="2024-11-28T23:50:45.957" v="366" actId="404"/>
          <ac:spMkLst>
            <pc:docMk/>
            <pc:sldMk cId="0" sldId="256"/>
            <ac:spMk id="3" creationId="{15773925-4C98-A02D-E12F-829A9B57082E}"/>
          </ac:spMkLst>
        </pc:spChg>
        <pc:spChg chg="mod">
          <ac:chgData name="Bruna Schuhmacher" userId="14ff2f6368a65271" providerId="LiveId" clId="{F77DC015-921D-4362-BAB6-E72A9DBA1E0B}" dt="2024-11-28T23:49:32.962" v="352"/>
          <ac:spMkLst>
            <pc:docMk/>
            <pc:sldMk cId="0" sldId="256"/>
            <ac:spMk id="4098" creationId="{AE7126F4-9486-747B-F2B0-4634B6C1F18B}"/>
          </ac:spMkLst>
        </pc:spChg>
        <pc:spChg chg="mod">
          <ac:chgData name="Bruna Schuhmacher" userId="14ff2f6368a65271" providerId="LiveId" clId="{F77DC015-921D-4362-BAB6-E72A9DBA1E0B}" dt="2024-11-28T23:49:10.176" v="348" actId="20577"/>
          <ac:spMkLst>
            <pc:docMk/>
            <pc:sldMk cId="0" sldId="256"/>
            <ac:spMk id="4101" creationId="{5EB58577-2275-4A96-E0CC-5445B09C8C20}"/>
          </ac:spMkLst>
        </pc:spChg>
        <pc:spChg chg="mod">
          <ac:chgData name="Bruna Schuhmacher" userId="14ff2f6368a65271" providerId="LiveId" clId="{F77DC015-921D-4362-BAB6-E72A9DBA1E0B}" dt="2024-11-28T23:49:04.808" v="345" actId="20577"/>
          <ac:spMkLst>
            <pc:docMk/>
            <pc:sldMk cId="0" sldId="256"/>
            <ac:spMk id="4102" creationId="{0D791E8B-5BC7-331F-3B87-B93348929E9D}"/>
          </ac:spMkLst>
        </pc:spChg>
        <pc:spChg chg="mod">
          <ac:chgData name="Bruna Schuhmacher" userId="14ff2f6368a65271" providerId="LiveId" clId="{F77DC015-921D-4362-BAB6-E72A9DBA1E0B}" dt="2024-11-28T23:49:51.015" v="357" actId="20577"/>
          <ac:spMkLst>
            <pc:docMk/>
            <pc:sldMk cId="0" sldId="256"/>
            <ac:spMk id="4103" creationId="{7999BAC2-3BB6-05E6-35CD-D59E7F0F3DF6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536E4752-609A-E541-857A-93E0834CEE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D1AD04DD-ABDE-369B-0371-B969688C538C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A93EB25-1396-E843-9309-B58F38A3173B}" type="datetimeFigureOut">
              <a:rPr lang="pt-BR"/>
              <a:pPr>
                <a:defRPr/>
              </a:pPr>
              <a:t>29/11/2024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1E046136-FEE6-AAE0-5638-E77150F65DE0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0544884-6281-13CA-4FEA-3D08A20DDFA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B68FA86-1E5C-A34F-A344-966E55F853AB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>
            <a:extLst>
              <a:ext uri="{FF2B5EF4-FFF2-40B4-BE49-F238E27FC236}">
                <a16:creationId xmlns:a16="http://schemas.microsoft.com/office/drawing/2014/main" id="{FA515858-5DBA-2CCE-4F38-F3EAAE60ABF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7663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063477DF-D7EC-7C1D-1060-D42628B94BA4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773488" y="0"/>
            <a:ext cx="2887662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6163BC4A-CED7-1E44-8889-351DB5281B64}" type="datetimeFigureOut">
              <a:rPr lang="pt-BR"/>
              <a:pPr>
                <a:defRPr/>
              </a:pPr>
              <a:t>29/11/2024</a:t>
            </a:fld>
            <a:endParaRPr lang="pt-BR"/>
          </a:p>
        </p:txBody>
      </p:sp>
      <p:sp>
        <p:nvSpPr>
          <p:cNvPr id="4" name="Espaço Reservado para Imagem de Slide 3">
            <a:extLst>
              <a:ext uri="{FF2B5EF4-FFF2-40B4-BE49-F238E27FC236}">
                <a16:creationId xmlns:a16="http://schemas.microsoft.com/office/drawing/2014/main" id="{2FAABE95-902E-8F6F-987D-9E0BF06DC69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973263" y="1228725"/>
            <a:ext cx="2716212" cy="33194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pt-BR" noProof="0"/>
          </a:p>
        </p:txBody>
      </p:sp>
      <p:sp>
        <p:nvSpPr>
          <p:cNvPr id="5" name="Espaço Reservado para Anotações 4">
            <a:extLst>
              <a:ext uri="{FF2B5EF4-FFF2-40B4-BE49-F238E27FC236}">
                <a16:creationId xmlns:a16="http://schemas.microsoft.com/office/drawing/2014/main" id="{67AB82CA-3BD0-4B60-CE76-5A72EBB38B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32338"/>
            <a:ext cx="5329238" cy="38719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noProof="0"/>
              <a:t>Clique para editar os estilos de texto mestres</a:t>
            </a:r>
          </a:p>
          <a:p>
            <a:pPr lvl="1"/>
            <a:r>
              <a:rPr lang="pt-BR" noProof="0"/>
              <a:t>Segundo nível</a:t>
            </a:r>
          </a:p>
          <a:p>
            <a:pPr lvl="2"/>
            <a:r>
              <a:rPr lang="pt-BR" noProof="0"/>
              <a:t>Terceiro nível</a:t>
            </a:r>
          </a:p>
          <a:p>
            <a:pPr lvl="3"/>
            <a:r>
              <a:rPr lang="pt-BR" noProof="0"/>
              <a:t>Quarto nível</a:t>
            </a:r>
          </a:p>
          <a:p>
            <a:pPr lvl="4"/>
            <a:r>
              <a:rPr lang="pt-BR" noProof="0"/>
              <a:t>Quinto nível</a:t>
            </a:r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536FCA22-0E8F-E61E-E682-0B58D25DA37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39263"/>
            <a:ext cx="2887663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F223F05C-F8BD-2411-3D08-592FA78F73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773488" y="9339263"/>
            <a:ext cx="2887662" cy="49371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6AC62B4B-7192-1543-9A0E-E6A5966C3EB4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463" y="12303125"/>
            <a:ext cx="27543125" cy="848995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4860925" y="22442488"/>
            <a:ext cx="22682200" cy="101219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26039E33-2D75-99F2-93F4-C42550DA7CC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C0989A1-0DB5-D84C-9919-DE158F78159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F1FD3D7-1B57-9D61-A7E3-133E0430E65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0419471-37C4-604F-A0CF-A85F63615A6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452888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D5FF9B4-FF33-CA4B-E8E4-4A855E9AE5D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E3D721-57A8-F2CC-DD30-5FF9DCC8082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2184AF8-88FA-89B5-A2E8-CCF8417365B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659922E-01D2-E142-AAA4-FC0B6E30CD9A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914368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23493413" y="1585913"/>
            <a:ext cx="7289800" cy="33791525"/>
          </a:xfrm>
        </p:spPr>
        <p:txBody>
          <a:bodyPr vert="eaVert"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1620838" y="1585913"/>
            <a:ext cx="21720175" cy="33791525"/>
          </a:xfrm>
        </p:spPr>
        <p:txBody>
          <a:bodyPr vert="eaVert"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1D7487D8-5321-7048-314A-53EA4C40508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59786737-7B98-13ED-3704-420076F2FB7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7C01D21-3EF4-2C6E-3B51-BDF5555A5531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5922496-AAEC-734E-B0E9-5FD7687DC6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0958731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4B80BD7-802D-9354-4331-BDCF7A1AE72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1C33826-A5C5-12E5-41DE-53531C5ABE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EEA4E8-9815-2F10-4A30-67034994688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AA206D3-D374-3B43-9CFD-A323626163C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105194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050" y="25449213"/>
            <a:ext cx="27544713" cy="7866062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2559050" y="16786225"/>
            <a:ext cx="27544713" cy="8662988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E4399C-83B2-860A-79A6-81FE511E0FC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54BEAB4-62AF-4A6E-F87D-A2BE4CF4EDB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122ED71-5FC5-07CC-6914-A647960183F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81ED2DD-BFED-4C40-AEF1-8FD07EDC420E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98704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620838" y="9240838"/>
            <a:ext cx="14504987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78225" y="9240838"/>
            <a:ext cx="14504988" cy="26136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296FE5-FAD1-FA54-6211-CC12D71C2EF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A44D355-54AE-4883-2A4A-8DE17530AA3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099CD8D-DE13-04E6-4EDD-23635624F9D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483FC5B-AB7B-A146-A69A-9AC0061790C0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7117968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8864600"/>
            <a:ext cx="1431607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1620838" y="12560300"/>
            <a:ext cx="1431607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16460788" y="8864600"/>
            <a:ext cx="14322425" cy="369570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16460788" y="12560300"/>
            <a:ext cx="14322425" cy="2281872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0CD2981E-1150-3188-E812-3B2C3ACC254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D8849151-AFBD-17E0-87F1-9E249F1C27D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62369DB-AE79-9B27-4CB5-C74DE8D4CF8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5630B92-35B1-D644-99F7-0529BA0BBF39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39099157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54C93DB3-4B0E-F53E-6E20-24E137A40B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00C5443-2228-9B95-2F21-0267BD4BB2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A6A9FE14-EE22-C57D-A865-9E31A9FB54F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FF2C1DA-FAAE-2843-BEA8-61ADA00EA1D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3453298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1B8D4FF-7EB3-C941-C5C5-D394AA723B7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44087C0-001C-9455-C4C3-4DB0909D850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DB585154-F08A-40B8-9E5F-D23C61A05F1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7C034BF-DCBD-2C47-9A28-9EC764E25FC1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377699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838" y="1576388"/>
            <a:ext cx="10660062" cy="67119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2669838" y="1576388"/>
            <a:ext cx="18113375" cy="338026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620838" y="8288338"/>
            <a:ext cx="10660062" cy="270906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5254DD5-D8A5-27AB-3321-C221B21A6C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1B6A17F-9340-5B3C-9AB0-FF4911F3C18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861AFC2-2DEE-BFDE-F171-4343D17E5D3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50BFEE-27DA-3B42-A30C-23D47E3748CF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65310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588" y="27724100"/>
            <a:ext cx="19442112" cy="32718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588" y="3538538"/>
            <a:ext cx="19442112" cy="237632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6351588" y="30995938"/>
            <a:ext cx="19442112" cy="46482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do texto mestre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95D381D-22AB-FB51-7E3F-AF4654DDAD5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DCAC64E-35FD-F1FF-C839-3480E8E6113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17443C0-6020-0033-B88B-5A386B9792B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CBAFF05-4A5D-A44C-B7F8-9BCC5725EA57}" type="slidenum">
              <a:rPr lang="pt-BR" altLang="pt-BR"/>
              <a:pPr/>
              <a:t>‹nº›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1480764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1EA29251-8DCC-A306-BAE1-81AC701D77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620838" y="1585913"/>
            <a:ext cx="29162375" cy="660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 estilo do título mestre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49CF0B4-2224-DF7C-C8E7-AA24FFB8BDF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620838" y="9240838"/>
            <a:ext cx="29162375" cy="2613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t-BR" altLang="pt-BR"/>
              <a:t>Clique para editar os estilos do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369BD80E-0B7A-4B63-4346-4A932A83571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6208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B952F75C-04AA-FEC2-6862-40A03FE46D3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1071225" y="36063238"/>
            <a:ext cx="10261600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6800">
                <a:latin typeface="Arial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6DA6A1CE-28E2-F553-7E35-F059F9A7D9EB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3223538" y="36063238"/>
            <a:ext cx="7559675" cy="275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431978" tIns="215989" rIns="431978" bIns="2159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6800"/>
            </a:lvl1pPr>
          </a:lstStyle>
          <a:p>
            <a:fld id="{82339368-FB4F-5B4D-AD67-B5D0FBEB85A7}" type="slidenum">
              <a:rPr lang="pt-BR" altLang="pt-BR"/>
              <a:pPr/>
              <a:t>‹nº›</a:t>
            </a:fld>
            <a:endParaRPr lang="pt-BR" alt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2pPr>
      <a:lvl3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3pPr>
      <a:lvl4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4pPr>
      <a:lvl5pPr algn="ctr" defTabSz="4318000" rtl="0" eaLnBrk="0" fontAlgn="base" hangingPunct="0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5pPr>
      <a:lvl6pPr marL="4572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6pPr>
      <a:lvl7pPr marL="9144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7pPr>
      <a:lvl8pPr marL="13716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8pPr>
      <a:lvl9pPr marL="1828800" algn="ctr" defTabSz="4318000" rtl="0" fontAlgn="base">
        <a:spcBef>
          <a:spcPct val="0"/>
        </a:spcBef>
        <a:spcAft>
          <a:spcPct val="0"/>
        </a:spcAft>
        <a:defRPr sz="20700">
          <a:solidFill>
            <a:schemeClr val="tx2"/>
          </a:solidFill>
          <a:latin typeface="Arial" charset="0"/>
        </a:defRPr>
      </a:lvl9pPr>
    </p:titleStyle>
    <p:bodyStyle>
      <a:lvl1pPr marL="1617663" indent="-1617663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4900">
          <a:solidFill>
            <a:schemeClr val="tx1"/>
          </a:solidFill>
          <a:latin typeface="+mn-lt"/>
          <a:ea typeface="+mn-ea"/>
          <a:cs typeface="+mn-cs"/>
        </a:defRPr>
      </a:lvl1pPr>
      <a:lvl2pPr marL="3508375" indent="-1346200" algn="l" defTabSz="4318000" rtl="0" eaLnBrk="0" fontAlgn="base" hangingPunct="0">
        <a:spcBef>
          <a:spcPct val="20000"/>
        </a:spcBef>
        <a:spcAft>
          <a:spcPct val="0"/>
        </a:spcAft>
        <a:buChar char="–"/>
        <a:defRPr sz="13100">
          <a:solidFill>
            <a:schemeClr val="tx1"/>
          </a:solidFill>
          <a:latin typeface="+mn-lt"/>
        </a:defRPr>
      </a:lvl2pPr>
      <a:lvl3pPr marL="5399088" indent="-1081088" algn="l" defTabSz="4318000" rtl="0" eaLnBrk="0" fontAlgn="base" hangingPunct="0">
        <a:spcBef>
          <a:spcPct val="20000"/>
        </a:spcBef>
        <a:spcAft>
          <a:spcPct val="0"/>
        </a:spcAft>
        <a:buChar char="•"/>
        <a:defRPr sz="11300">
          <a:solidFill>
            <a:schemeClr val="tx1"/>
          </a:solidFill>
          <a:latin typeface="+mn-lt"/>
        </a:defRPr>
      </a:lvl3pPr>
      <a:lvl4pPr marL="7561263" indent="-1081088" algn="l" defTabSz="4318000" rtl="0" eaLnBrk="0" fontAlgn="base" hangingPunct="0">
        <a:spcBef>
          <a:spcPct val="20000"/>
        </a:spcBef>
        <a:spcAft>
          <a:spcPct val="0"/>
        </a:spcAft>
        <a:buChar char="–"/>
        <a:defRPr sz="9500">
          <a:solidFill>
            <a:schemeClr val="tx1"/>
          </a:solidFill>
          <a:latin typeface="+mn-lt"/>
        </a:defRPr>
      </a:lvl4pPr>
      <a:lvl5pPr marL="9723438" indent="-1081088" algn="l" defTabSz="4318000" rtl="0" eaLnBrk="0" fontAlgn="base" hangingPunct="0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5pPr>
      <a:lvl6pPr marL="101806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6pPr>
      <a:lvl7pPr marL="106378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7pPr>
      <a:lvl8pPr marL="110950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8pPr>
      <a:lvl9pPr marL="11552238" indent="-1081088" algn="l" defTabSz="4318000" rtl="0" fontAlgn="base">
        <a:spcBef>
          <a:spcPct val="20000"/>
        </a:spcBef>
        <a:spcAft>
          <a:spcPct val="0"/>
        </a:spcAft>
        <a:buChar char="»"/>
        <a:defRPr sz="9500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thaisclaudino@live.com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hyperlink" Target="mailto:leomarjr123@gmail.com" TargetMode="External"/><Relationship Id="rId4" Type="http://schemas.openxmlformats.org/officeDocument/2006/relationships/hyperlink" Target="mailto:turibiodc@gmail.com3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 descr="Forma, Retângulo&#10;&#10;Descrição gerada automaticamente">
            <a:extLst>
              <a:ext uri="{FF2B5EF4-FFF2-40B4-BE49-F238E27FC236}">
                <a16:creationId xmlns:a16="http://schemas.microsoft.com/office/drawing/2014/main" id="{AD14161E-2EEF-AEB8-B10F-8A781C8A95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306" y="71189"/>
            <a:ext cx="32404050" cy="5143137"/>
          </a:xfrm>
          <a:prstGeom prst="rect">
            <a:avLst/>
          </a:prstGeom>
        </p:spPr>
      </p:pic>
      <p:sp>
        <p:nvSpPr>
          <p:cNvPr id="4098" name="Text Box 7">
            <a:extLst>
              <a:ext uri="{FF2B5EF4-FFF2-40B4-BE49-F238E27FC236}">
                <a16:creationId xmlns:a16="http://schemas.microsoft.com/office/drawing/2014/main" id="{AE7126F4-9486-747B-F2B0-4634B6C1F1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77434" y="4992688"/>
            <a:ext cx="20308889" cy="1323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dirty="0"/>
              <a:t>Bruna </a:t>
            </a:r>
            <a:r>
              <a:rPr lang="pt-BR" altLang="pt-BR" sz="4000" dirty="0" err="1"/>
              <a:t>Niedersberg</a:t>
            </a:r>
            <a:r>
              <a:rPr lang="pt-BR" altLang="pt-BR" sz="4000" dirty="0"/>
              <a:t> Schuhmacher</a:t>
            </a:r>
            <a:r>
              <a:rPr lang="pt-BR" altLang="pt-BR" sz="4000" baseline="30000" dirty="0"/>
              <a:t>1</a:t>
            </a:r>
            <a:r>
              <a:rPr lang="pt-BR" altLang="pt-BR" sz="4000" dirty="0"/>
              <a:t>; Thais Sá Claudino</a:t>
            </a:r>
            <a:r>
              <a:rPr lang="pt-BR" altLang="pt-BR" sz="4000" baseline="30000" dirty="0"/>
              <a:t>2</a:t>
            </a:r>
            <a:r>
              <a:rPr lang="pt-BR" altLang="pt-BR" sz="4000" dirty="0"/>
              <a:t>; Diogo Costa Turibio</a:t>
            </a:r>
            <a:r>
              <a:rPr lang="pt-BR" altLang="pt-BR" sz="4000" baseline="30000" dirty="0"/>
              <a:t>3</a:t>
            </a:r>
            <a:r>
              <a:rPr lang="pt-BR" altLang="pt-BR" sz="4000" dirty="0"/>
              <a:t>; Leomar Bittencourt De Ávila Junior</a:t>
            </a:r>
            <a:r>
              <a:rPr lang="pt-BR" altLang="pt-BR" sz="4000" baseline="30000" dirty="0"/>
              <a:t>4</a:t>
            </a:r>
            <a:r>
              <a:rPr lang="pt-BR" altLang="pt-BR" sz="4000" dirty="0"/>
              <a:t>; Vera Rejane Niedersberg Schuhmacher</a:t>
            </a:r>
            <a:r>
              <a:rPr lang="pt-BR" altLang="pt-BR" sz="4000" baseline="30000" dirty="0"/>
              <a:t>5</a:t>
            </a:r>
            <a:r>
              <a:rPr lang="pt-BR" altLang="pt-BR" sz="4000" dirty="0"/>
              <a:t> (orientadora)</a:t>
            </a:r>
          </a:p>
        </p:txBody>
      </p:sp>
      <p:sp>
        <p:nvSpPr>
          <p:cNvPr id="4099" name="Text Box 8">
            <a:extLst>
              <a:ext uri="{FF2B5EF4-FFF2-40B4-BE49-F238E27FC236}">
                <a16:creationId xmlns:a16="http://schemas.microsoft.com/office/drawing/2014/main" id="{1296B1C3-3C66-5607-F8D6-85050FAA65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5088" y="9210675"/>
            <a:ext cx="13711237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8600" dirty="0"/>
          </a:p>
        </p:txBody>
      </p:sp>
      <p:sp>
        <p:nvSpPr>
          <p:cNvPr id="4100" name="Text Box 10">
            <a:extLst>
              <a:ext uri="{FF2B5EF4-FFF2-40B4-BE49-F238E27FC236}">
                <a16:creationId xmlns:a16="http://schemas.microsoft.com/office/drawing/2014/main" id="{28F03670-7D65-F08E-6263-31942A6854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08125" y="9374188"/>
            <a:ext cx="13719175" cy="140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endParaRPr lang="pt-BR" altLang="pt-BR" sz="8600" dirty="0"/>
          </a:p>
        </p:txBody>
      </p:sp>
      <p:sp>
        <p:nvSpPr>
          <p:cNvPr id="4101" name="Text Box 12">
            <a:extLst>
              <a:ext uri="{FF2B5EF4-FFF2-40B4-BE49-F238E27FC236}">
                <a16:creationId xmlns:a16="http://schemas.microsoft.com/office/drawing/2014/main" id="{5EB58577-2275-4A96-E0CC-5445B09C8C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52842" y="9919829"/>
            <a:ext cx="16023910" cy="267150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400" b="1" dirty="0"/>
              <a:t>Introdução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/>
              <a:t>A tecnologia digital da informação e comunicação (TDIC) oferece inúmeras possibilidades para a educação, ao potencializar o diálogo, facilitar a inclusão de temas complexos, tornando o ambiente escolar um espaço democrático em que a participação do aluno é incentivada. Dessa maneira a integração da TDIC no ensino superior enfrenta desafios relacionados às competências digitais dos estudantes, tendo no letramento digital  um desafio aos educadores que precisam se adaptar, atualizar e integrarem essa linguagem ao dia-a-dia em sala de aula. Este estudo busca explorar o letramento digital a partir do Digital </a:t>
            </a:r>
            <a:r>
              <a:rPr lang="pt-BR" sz="3600" dirty="0" err="1"/>
              <a:t>Competence</a:t>
            </a:r>
            <a:r>
              <a:rPr lang="pt-BR" sz="3600" dirty="0"/>
              <a:t> Framework (</a:t>
            </a:r>
            <a:r>
              <a:rPr lang="pt-BR" sz="3600" dirty="0" err="1"/>
              <a:t>DigComp</a:t>
            </a:r>
            <a:r>
              <a:rPr lang="pt-BR" sz="3600" dirty="0"/>
              <a:t>), que orienta o desenvolvimento de competências digitais essenciais para o trabalho e a vida, previstos como competências digitais para o trabalho na Agenda Política Europeia. O </a:t>
            </a:r>
            <a:r>
              <a:rPr lang="pt-BR" sz="3600" dirty="0" err="1"/>
              <a:t>DigComp</a:t>
            </a:r>
            <a:r>
              <a:rPr lang="pt-BR" sz="3600" dirty="0"/>
              <a:t> apresenta habilidades e atitudes que auxiliam os usuários a se envolverem com confiança, crítica e segurança com as tecnologias digitais.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altLang="pt-BR" sz="5400" b="1" dirty="0"/>
              <a:t>Objetivos</a:t>
            </a:r>
          </a:p>
          <a:p>
            <a:pPr algn="just">
              <a:buNone/>
            </a:pPr>
            <a:r>
              <a:rPr lang="pt-BR" sz="3600" dirty="0"/>
              <a:t>O estudo busca compreender o nível de proficiência digital dos discentes da educação superior na Universidade do Sul de Santa Catarina, considerando o letramento digital, propostas pelo Digital </a:t>
            </a:r>
            <a:r>
              <a:rPr lang="pt-BR" sz="3600" dirty="0" err="1"/>
              <a:t>Competence</a:t>
            </a:r>
            <a:r>
              <a:rPr lang="pt-BR" sz="3600" dirty="0"/>
              <a:t> Framework.</a:t>
            </a:r>
          </a:p>
          <a:p>
            <a:pPr algn="just">
              <a:buNone/>
            </a:pPr>
            <a:endParaRPr lang="pt-BR" sz="36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400" b="1" dirty="0"/>
              <a:t>Metodologia</a:t>
            </a:r>
          </a:p>
          <a:p>
            <a:pPr algn="just">
              <a:buNone/>
            </a:pPr>
            <a:r>
              <a:rPr lang="pt-BR" sz="3600" dirty="0"/>
              <a:t>Esse estudo é de abordagem qualitativa e visa identificar o letramento digital dos estudantes da educação superior sem a limitação para um curso específico. A natureza dessa pesquisa é aplicada, pois envolve verdades e interesses locais. Para a coleta de dados, foi utilizado o instrumento questionário. A análise dos dados será feita por meio da análise categorial propostas por Bardin (2016). As categorias de análise são baseadas no Digital </a:t>
            </a:r>
            <a:r>
              <a:rPr lang="pt-BR" sz="3600" dirty="0" err="1"/>
              <a:t>Competence</a:t>
            </a:r>
            <a:r>
              <a:rPr lang="pt-BR" sz="3600" dirty="0"/>
              <a:t> Framework e incluem: a) letramento em informação e dados digitais, b) comunicação e colaboração, c) segurança nas atividades educativas.</a:t>
            </a:r>
          </a:p>
          <a:p>
            <a:pPr algn="ctr">
              <a:buNone/>
            </a:pPr>
            <a:r>
              <a:rPr lang="pt-BR" altLang="pt-BR" sz="5400" b="1" dirty="0"/>
              <a:t>Resultados</a:t>
            </a:r>
          </a:p>
          <a:p>
            <a:pPr algn="just">
              <a:buNone/>
            </a:pPr>
            <a:r>
              <a:rPr lang="pt-BR" sz="3600" dirty="0"/>
              <a:t>Ao analisar o questionário aplicado, foi visto que a maioria dos estudantes (63,3%, n=23) fazem uso de notebooks, enquanto que 25% (n=9) afirmam fazer uso de smartphones no acesso a aulas remotas e/ou atividades acadêmicas. Analisando os dados coletados acerca da categoria letramento em informação e dados digitais nas atividades educativas, 19% consideram seu conhecimento e domínio de uso como excelente, 62% consideram muito bom, 15% consideram suficiente e 8% entendem seu conhecimento como abaixo do necessário. Sobre as dificuldades com uso de recursos digitais é percebido que a maior parte dos estudantes considera não ter problemas na utilização dos recursos digitais. A respeito da busca na internet para atividades educativas e as escolhas que considera pertinente para sua pesquisa 100% dos estudantes afirmam verificar as referências bibliográficas. </a:t>
            </a:r>
            <a:endParaRPr lang="pt-BR" altLang="pt-BR" sz="3600" dirty="0"/>
          </a:p>
        </p:txBody>
      </p:sp>
      <p:sp>
        <p:nvSpPr>
          <p:cNvPr id="4102" name="Text Box 13">
            <a:extLst>
              <a:ext uri="{FF2B5EF4-FFF2-40B4-BE49-F238E27FC236}">
                <a16:creationId xmlns:a16="http://schemas.microsoft.com/office/drawing/2014/main" id="{0D791E8B-5BC7-331F-3B87-B93348929E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858209" y="10093325"/>
            <a:ext cx="13990216" cy="26490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22" tIns="45711" rIns="91422" bIns="45711">
            <a:spAutoFit/>
          </a:bodyPr>
          <a:lstStyle>
            <a:lvl1pPr defTabSz="4318000"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defTabSz="431800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defTabSz="43180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defTabSz="43180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defTabSz="43180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defTabSz="43180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/>
              <a:t>Ao analisarmos os resultados quanto a categoria segurança que envolve a proteção de dispositivos, conteúdo, dados pessoais e privacidade em ambientes digitais (</a:t>
            </a:r>
            <a:r>
              <a:rPr lang="pt-BR" sz="3600" dirty="0" err="1"/>
              <a:t>DigComp</a:t>
            </a:r>
            <a:r>
              <a:rPr lang="pt-BR" sz="3600" dirty="0"/>
              <a:t> Framework, 2024), os resultados mostram que 44% dos estudantes não se preocupam com a segurança digital, enquanto 56% demonstram preocupação devido ao aumento dos crimes cibernéticos no país. Ao listar os meio que asseguram esta segurança os estudantes apontam o uso do antivírus, evitar sites suspeitos, o uso de verificação de 2 fatores, uso de senhas mais robustas são algumas das afirmações apontadas.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pt-BR" sz="3600" dirty="0"/>
              <a:t>Em relação à comunicação e colaboração nas atividades educativas, 89% dos estudantes fazem uso da TDIC, enquanto 11% não a utilizam. Quando questionados sobre a necessidade de adaptar estratégias de comunicação para públicos específicos e considerar as diversidades cultural e geracional em ambientes digitais, 46% dos estudantes “sim, já tive essa situação”, e 54% disseram “nunca foi um problema”. </a:t>
            </a:r>
            <a:endParaRPr lang="pt-BR" altLang="pt-BR" sz="5400" b="1" dirty="0"/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4800" b="1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4800" b="1" dirty="0"/>
              <a:t>Conclusões</a:t>
            </a:r>
          </a:p>
          <a:p>
            <a:pPr algn="just" eaLnBrk="1" hangingPunct="1">
              <a:spcBef>
                <a:spcPct val="0"/>
              </a:spcBef>
              <a:buNone/>
            </a:pPr>
            <a:r>
              <a:rPr lang="pt-BR" altLang="pt-BR" sz="3600" dirty="0"/>
              <a:t>A competência digital </a:t>
            </a:r>
            <a:r>
              <a:rPr lang="pt-BR" sz="3600" dirty="0"/>
              <a:t>transcende sua função primária ou utilitária </a:t>
            </a:r>
            <a:r>
              <a:rPr lang="pt-BR" altLang="pt-BR" sz="3600" dirty="0"/>
              <a:t>como o simples uso de dispositivos tecnológicos, englobando a aplicação de </a:t>
            </a:r>
            <a:r>
              <a:rPr lang="pt-BR" altLang="pt-BR" sz="3600" dirty="0" err="1"/>
              <a:t>TDICs</a:t>
            </a:r>
            <a:r>
              <a:rPr lang="pt-BR" altLang="pt-BR" sz="3600" dirty="0"/>
              <a:t> em tarefas, soluções de problemas, atitudes colaborativas e criativas, construção de conhecimentos e autonomia. Identificou-se que as competências digitais não são universalmente alcançadas por todos os estudantes da amostra, mas há aderência em áreas como segurança, buscas qualificadas, comunicação e respeito às diversidades digitais. O estudo aponta para a necessidade de ampliar a amostra e aprofundar a análise de questões éticas no uso de </a:t>
            </a:r>
            <a:r>
              <a:rPr lang="pt-BR" altLang="pt-BR" sz="3600" dirty="0" err="1"/>
              <a:t>TDIC</a:t>
            </a:r>
            <a:r>
              <a:rPr lang="pt-BR" altLang="pt-BR" sz="3600" dirty="0"/>
              <a:t> em atividades educacionais e produção de conhecimento.</a:t>
            </a:r>
          </a:p>
          <a:p>
            <a:pPr algn="ctr" eaLnBrk="1" hangingPunct="1">
              <a:spcBef>
                <a:spcPct val="0"/>
              </a:spcBef>
              <a:buNone/>
            </a:pPr>
            <a:endParaRPr lang="pt-BR" altLang="pt-BR" sz="4800" b="1" dirty="0"/>
          </a:p>
          <a:p>
            <a:pPr algn="ctr" eaLnBrk="1" hangingPunct="1">
              <a:spcBef>
                <a:spcPct val="0"/>
              </a:spcBef>
              <a:buNone/>
            </a:pPr>
            <a:r>
              <a:rPr lang="pt-BR" altLang="pt-BR" sz="4800" b="1" dirty="0"/>
              <a:t>Bibliografia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3600" dirty="0"/>
              <a:t>BARDIN, Laurence. Análise do conteúdo. São Paulo: Edição 70, 2016.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3600" dirty="0" err="1"/>
              <a:t>DigComp</a:t>
            </a:r>
            <a:r>
              <a:rPr lang="pt-BR" sz="3600" dirty="0"/>
              <a:t> Framework. Digital </a:t>
            </a:r>
            <a:r>
              <a:rPr lang="pt-BR" sz="3600" dirty="0" err="1"/>
              <a:t>Competence</a:t>
            </a:r>
            <a:r>
              <a:rPr lang="pt-BR" sz="3600" dirty="0"/>
              <a:t> Framework. </a:t>
            </a:r>
            <a:r>
              <a:rPr lang="pt-BR" sz="3600" dirty="0" err="1"/>
              <a:t>Publications</a:t>
            </a:r>
            <a:r>
              <a:rPr lang="pt-BR" sz="3600" dirty="0"/>
              <a:t> Office </a:t>
            </a:r>
            <a:r>
              <a:rPr lang="pt-BR" sz="3600" dirty="0" err="1"/>
              <a:t>of</a:t>
            </a:r>
            <a:r>
              <a:rPr lang="pt-BR" sz="3600" dirty="0"/>
              <a:t> </a:t>
            </a:r>
            <a:r>
              <a:rPr lang="pt-BR" sz="3600" dirty="0" err="1"/>
              <a:t>the</a:t>
            </a:r>
            <a:r>
              <a:rPr lang="pt-BR" sz="3600" dirty="0"/>
              <a:t> </a:t>
            </a:r>
            <a:r>
              <a:rPr lang="pt-BR" sz="3600" dirty="0" err="1"/>
              <a:t>European</a:t>
            </a:r>
            <a:r>
              <a:rPr lang="pt-BR" sz="3600" dirty="0"/>
              <a:t> Union. Disponível em: https://joint-research-</a:t>
            </a:r>
            <a:r>
              <a:rPr lang="pt-BR" sz="3600" dirty="0" err="1"/>
              <a:t>centre.ec.europa.eu</a:t>
            </a:r>
            <a:r>
              <a:rPr lang="pt-BR" sz="3600" dirty="0"/>
              <a:t>. Acesso em: mar. 2024.</a:t>
            </a:r>
          </a:p>
          <a:p>
            <a:pPr>
              <a:spcBef>
                <a:spcPts val="300"/>
              </a:spcBef>
              <a:spcAft>
                <a:spcPts val="300"/>
              </a:spcAft>
              <a:buNone/>
            </a:pPr>
            <a:r>
              <a:rPr lang="pt-BR" sz="3600" dirty="0"/>
              <a:t>CARRETERO, G. S.; VUORIKARI, R; PUNIE, Y. The digital competence framework for citizens. With </a:t>
            </a:r>
            <a:r>
              <a:rPr lang="pt-BR" sz="3600" dirty="0" err="1"/>
              <a:t>eight</a:t>
            </a:r>
            <a:r>
              <a:rPr lang="pt-BR" sz="3600" dirty="0"/>
              <a:t> </a:t>
            </a:r>
            <a:r>
              <a:rPr lang="pt-BR" sz="3600" dirty="0" err="1"/>
              <a:t>proficiency</a:t>
            </a:r>
            <a:r>
              <a:rPr lang="pt-BR" sz="3600" dirty="0"/>
              <a:t> </a:t>
            </a:r>
            <a:r>
              <a:rPr lang="pt-BR" sz="3600" dirty="0" err="1"/>
              <a:t>levels</a:t>
            </a:r>
            <a:r>
              <a:rPr lang="pt-BR" sz="3600" dirty="0"/>
              <a:t> </a:t>
            </a:r>
            <a:r>
              <a:rPr lang="pt-BR" sz="3600" dirty="0" err="1"/>
              <a:t>and</a:t>
            </a:r>
            <a:r>
              <a:rPr lang="pt-BR" sz="3600" dirty="0"/>
              <a:t> </a:t>
            </a:r>
            <a:r>
              <a:rPr lang="pt-BR" sz="3600" dirty="0" err="1"/>
              <a:t>examples</a:t>
            </a:r>
            <a:r>
              <a:rPr lang="pt-BR" sz="3600" dirty="0"/>
              <a:t> </a:t>
            </a:r>
            <a:r>
              <a:rPr lang="pt-BR" sz="3600" dirty="0" err="1"/>
              <a:t>of</a:t>
            </a:r>
            <a:r>
              <a:rPr lang="pt-BR" sz="3600" dirty="0"/>
              <a:t> use. Luxembourg: </a:t>
            </a:r>
            <a:r>
              <a:rPr lang="pt-BR" sz="3600" dirty="0" err="1"/>
              <a:t>Publications</a:t>
            </a:r>
            <a:r>
              <a:rPr lang="pt-BR" sz="3600" dirty="0"/>
              <a:t> Office </a:t>
            </a:r>
            <a:r>
              <a:rPr lang="pt-BR" sz="3600" dirty="0" err="1"/>
              <a:t>of</a:t>
            </a:r>
            <a:r>
              <a:rPr lang="pt-BR" sz="3600" dirty="0"/>
              <a:t> </a:t>
            </a:r>
            <a:r>
              <a:rPr lang="pt-BR" sz="3600" dirty="0" err="1"/>
              <a:t>the</a:t>
            </a:r>
            <a:r>
              <a:rPr lang="pt-BR" sz="3600" dirty="0"/>
              <a:t> </a:t>
            </a:r>
            <a:r>
              <a:rPr lang="pt-BR" sz="3600" dirty="0" err="1"/>
              <a:t>European</a:t>
            </a:r>
            <a:r>
              <a:rPr lang="pt-BR" sz="3600" dirty="0"/>
              <a:t> Union. 2017</a:t>
            </a:r>
            <a:r>
              <a:rPr lang="pt-BR" sz="3600"/>
              <a:t>. </a:t>
            </a:r>
            <a:endParaRPr lang="pt-BR" altLang="pt-BR" sz="3600" b="1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endParaRPr lang="pt-BR" altLang="pt-BR" sz="3600" dirty="0"/>
          </a:p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pt-BR" altLang="pt-BR" sz="3600" dirty="0"/>
              <a:t>Apoio Financeiro: Instituto Ânima.</a:t>
            </a:r>
          </a:p>
        </p:txBody>
      </p:sp>
      <p:sp>
        <p:nvSpPr>
          <p:cNvPr id="4103" name="CaixaDeTexto 1">
            <a:extLst>
              <a:ext uri="{FF2B5EF4-FFF2-40B4-BE49-F238E27FC236}">
                <a16:creationId xmlns:a16="http://schemas.microsoft.com/office/drawing/2014/main" id="{7999BAC2-3BB6-05E6-35CD-D59E7F0F3D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968" y="6861750"/>
            <a:ext cx="31107457" cy="3262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149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131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11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95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5400" dirty="0"/>
              <a:t>UNIVERSIDADE DO SUL DE SANTA CATARINA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pt-BR" altLang="pt-BR" sz="4000" dirty="0">
                <a:latin typeface="+mj-lt"/>
              </a:rPr>
              <a:t>Medicina, Campus Pedra Branca: bruna.schuhmacher@gmail.com</a:t>
            </a:r>
            <a:r>
              <a:rPr lang="pt-BR" altLang="pt-BR" sz="4000" baseline="30000" dirty="0">
                <a:latin typeface="+mj-lt"/>
              </a:rPr>
              <a:t>1</a:t>
            </a:r>
            <a:r>
              <a:rPr lang="pt-BR" altLang="pt-BR" sz="4000" dirty="0">
                <a:latin typeface="+mj-lt"/>
              </a:rPr>
              <a:t>, Engenharia Elétrica, Campus Tubarão:</a:t>
            </a:r>
            <a:r>
              <a:rPr lang="pt-BR" sz="4000" dirty="0">
                <a:latin typeface="+mj-lt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 </a:t>
            </a:r>
            <a:r>
              <a:rPr lang="pt-BR" sz="4000" dirty="0">
                <a:latin typeface="+mj-lt"/>
                <a:ea typeface="Calibri" panose="020F0502020204030204" pitchFamily="34" charset="0"/>
              </a:rPr>
              <a:t>thaisclaudino@live.com</a:t>
            </a:r>
            <a:r>
              <a:rPr lang="pt-BR" sz="4000" strike="noStrike" baseline="30000" dirty="0">
                <a:effectLst/>
                <a:latin typeface="+mj-lt"/>
                <a:ea typeface="Calibri" panose="020F0502020204030204" pitchFamily="34" charset="0"/>
              </a:rPr>
              <a:t>2</a:t>
            </a:r>
            <a:r>
              <a:rPr lang="pt-BR" sz="4000" dirty="0">
                <a:effectLst/>
                <a:latin typeface="+mj-lt"/>
                <a:ea typeface="Calibri" panose="020F0502020204030204" pitchFamily="34" charset="0"/>
              </a:rPr>
              <a:t>; </a:t>
            </a:r>
            <a:r>
              <a:rPr lang="pt-BR" sz="40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turibiodc@gmail.com</a:t>
            </a:r>
            <a:r>
              <a:rPr lang="pt-BR" sz="4000" baseline="30000" dirty="0">
                <a:latin typeface="+mj-lt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3</a:t>
            </a:r>
            <a:r>
              <a:rPr lang="pt-BR" sz="4000" dirty="0">
                <a:latin typeface="+mj-lt"/>
              </a:rPr>
              <a:t>; </a:t>
            </a:r>
            <a:r>
              <a:rPr lang="pt-BR" sz="4000" dirty="0">
                <a:latin typeface="+mj-lt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leomarjr123@gmail.com</a:t>
            </a:r>
            <a:r>
              <a:rPr lang="pt-BR" sz="4000" baseline="30000" dirty="0">
                <a:latin typeface="+mj-lt"/>
              </a:rPr>
              <a:t>4</a:t>
            </a:r>
            <a:r>
              <a:rPr lang="pt-BR" altLang="pt-BR" sz="4000" dirty="0">
                <a:latin typeface="+mj-lt"/>
              </a:rPr>
              <a:t>, PPGE: </a:t>
            </a:r>
            <a:r>
              <a:rPr lang="pt-BR" sz="4000" dirty="0">
                <a:latin typeface="+mj-lt"/>
              </a:rPr>
              <a:t>vera.schuhmacher@animaeducacao.com.br</a:t>
            </a:r>
            <a:r>
              <a:rPr lang="pt-BR" altLang="pt-BR" sz="4000" baseline="30000" dirty="0">
                <a:latin typeface="+mj-lt"/>
              </a:rPr>
              <a:t>5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pt-BR" altLang="pt-BR" sz="7200" dirty="0"/>
          </a:p>
        </p:txBody>
      </p:sp>
      <p:sp>
        <p:nvSpPr>
          <p:cNvPr id="3" name="Retângulo de cantos arredondados 2">
            <a:extLst>
              <a:ext uri="{FF2B5EF4-FFF2-40B4-BE49-F238E27FC236}">
                <a16:creationId xmlns:a16="http://schemas.microsoft.com/office/drawing/2014/main" id="{15773925-4C98-A02D-E12F-829A9B57082E}"/>
              </a:ext>
            </a:extLst>
          </p:cNvPr>
          <p:cNvSpPr/>
          <p:nvPr/>
        </p:nvSpPr>
        <p:spPr bwMode="auto">
          <a:xfrm>
            <a:off x="576289" y="276895"/>
            <a:ext cx="31300737" cy="4510088"/>
          </a:xfrm>
          <a:prstGeom prst="roundRect">
            <a:avLst/>
          </a:prstGeom>
          <a:noFill/>
          <a:ln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>
              <a:lnSpc>
                <a:spcPct val="150000"/>
              </a:lnSpc>
              <a:spcAft>
                <a:spcPts val="800"/>
              </a:spcAft>
            </a:pPr>
            <a:r>
              <a:rPr lang="pt-BR" sz="6600" b="1" kern="100" cap="all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O Letramento Digital Discente: (In)Aderências AO Digital </a:t>
            </a:r>
            <a:r>
              <a:rPr lang="pt-BR" sz="6600" b="1" kern="100" cap="all" dirty="0" err="1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Competence</a:t>
            </a:r>
            <a:r>
              <a:rPr lang="pt-BR" sz="6600" b="1" kern="100" cap="all" dirty="0">
                <a:effectLst/>
                <a:ea typeface="Aptos" panose="020B0004020202020204" pitchFamily="34" charset="0"/>
                <a:cs typeface="Times New Roman" panose="02020603050405020304" pitchFamily="18" charset="0"/>
              </a:rPr>
              <a:t> Framework</a:t>
            </a:r>
            <a:endParaRPr lang="pt-BR" sz="6600" kern="100" dirty="0">
              <a:effectLst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algn="just" eaLnBrk="1" hangingPunct="1">
              <a:defRPr/>
            </a:pPr>
            <a:endParaRPr lang="pt-BR" altLang="pt-BR" sz="3200" b="1" dirty="0">
              <a:solidFill>
                <a:schemeClr val="bg1"/>
              </a:solidFill>
            </a:endParaRPr>
          </a:p>
          <a:p>
            <a:pPr algn="just" eaLnBrk="1" hangingPunct="1">
              <a:defRPr/>
            </a:pPr>
            <a:r>
              <a:rPr lang="pt-BR" altLang="pt-BR" sz="3200" b="1" dirty="0">
                <a:solidFill>
                  <a:schemeClr val="bg1"/>
                </a:solidFill>
              </a:rPr>
              <a:t>Ciências Humanas - Educação</a:t>
            </a:r>
            <a:endParaRPr lang="pt-BR" altLang="pt-BR" sz="3200" dirty="0">
              <a:solidFill>
                <a:schemeClr val="bg1"/>
              </a:solidFill>
            </a:endParaRPr>
          </a:p>
        </p:txBody>
      </p:sp>
      <p:pic>
        <p:nvPicPr>
          <p:cNvPr id="6" name="Imagem 5" descr="Logotipo&#10;&#10;Descrição gerada automaticamente">
            <a:extLst>
              <a:ext uri="{FF2B5EF4-FFF2-40B4-BE49-F238E27FC236}">
                <a16:creationId xmlns:a16="http://schemas.microsoft.com/office/drawing/2014/main" id="{9F66098B-E3D1-B5F4-D655-06EE10C59E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86323" y="5203229"/>
            <a:ext cx="5331292" cy="193000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sign padrão">
  <a:themeElements>
    <a:clrScheme name="Design padrã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sign padrã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180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pt-BR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sign padrã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sign padrã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sign padrã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1435</TotalTime>
  <Words>919</Words>
  <Application>Microsoft Office PowerPoint</Application>
  <PresentationFormat>Personalizar</PresentationFormat>
  <Paragraphs>27</Paragraphs>
  <Slides>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Aptos</vt:lpstr>
      <vt:lpstr>Arial</vt:lpstr>
      <vt:lpstr>Calibri</vt:lpstr>
      <vt:lpstr>Design padrão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Ana Paula</dc:creator>
  <cp:lastModifiedBy>VERA REJANE NIEDERSBERG SCHUHMACHER</cp:lastModifiedBy>
  <cp:revision>47</cp:revision>
  <dcterms:created xsi:type="dcterms:W3CDTF">2007-04-30T12:53:49Z</dcterms:created>
  <dcterms:modified xsi:type="dcterms:W3CDTF">2024-11-29T21:28:30Z</dcterms:modified>
</cp:coreProperties>
</file>