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404050" cy="39604950"/>
  <p:notesSz cx="6662738" cy="98329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2474" userDrawn="1">
          <p15:clr>
            <a:srgbClr val="000000"/>
          </p15:clr>
        </p15:guide>
        <p15:guide id="2" pos="10206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 snapToGrid="0" showGuides="1">
      <p:cViewPr>
        <p:scale>
          <a:sx n="25" d="100"/>
          <a:sy n="25" d="100"/>
        </p:scale>
        <p:origin x="840" y="-480"/>
      </p:cViewPr>
      <p:guideLst>
        <p:guide orient="horz" pos="12474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766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3487" y="0"/>
            <a:ext cx="288766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973262" y="1228725"/>
            <a:ext cx="2716212" cy="3319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750" y="4732337"/>
            <a:ext cx="5329237" cy="3871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39262"/>
            <a:ext cx="288766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3487" y="9339262"/>
            <a:ext cx="288766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‹nº›</a:t>
            </a:fld>
            <a:endParaRPr lang="en-US" sz="12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66750" y="4732337"/>
            <a:ext cx="5329237" cy="38719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3263" y="1228725"/>
            <a:ext cx="2716212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620837" y="1585912"/>
            <a:ext cx="29162375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1620838" y="9240838"/>
            <a:ext cx="14504987" cy="261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2"/>
          </p:nvPr>
        </p:nvSpPr>
        <p:spPr>
          <a:xfrm>
            <a:off x="16278225" y="9240838"/>
            <a:ext cx="14504988" cy="261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16208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11071225" y="36063237"/>
            <a:ext cx="10261600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232235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1620837" y="1585912"/>
            <a:ext cx="29162375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1620837" y="9240837"/>
            <a:ext cx="29162375" cy="261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16208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1071225" y="36063237"/>
            <a:ext cx="10261600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232235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ctrTitle"/>
          </p:nvPr>
        </p:nvSpPr>
        <p:spPr>
          <a:xfrm>
            <a:off x="2430463" y="12303125"/>
            <a:ext cx="27543125" cy="848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"/>
          </p:nvPr>
        </p:nvSpPr>
        <p:spPr>
          <a:xfrm>
            <a:off x="4860925" y="22442488"/>
            <a:ext cx="22682200" cy="101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ctr">
              <a:spcBef>
                <a:spcPts val="298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 panose="020B0604020202020204"/>
              <a:buNone/>
              <a:defRPr/>
            </a:lvl1pPr>
            <a:lvl2pPr lvl="1" algn="ctr">
              <a:spcBef>
                <a:spcPts val="2620"/>
              </a:spcBef>
              <a:spcAft>
                <a:spcPts val="0"/>
              </a:spcAft>
              <a:buClr>
                <a:schemeClr val="dk1"/>
              </a:buClr>
              <a:buSzPts val="13100"/>
              <a:buFont typeface="Arial" panose="020B0604020202020204"/>
              <a:buNone/>
              <a:defRPr/>
            </a:lvl2pPr>
            <a:lvl3pPr lvl="2" algn="ctr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 panose="020B0604020202020204"/>
              <a:buNone/>
              <a:defRPr/>
            </a:lvl3pPr>
            <a:lvl4pPr lvl="3" algn="ctr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 panose="020B0604020202020204"/>
              <a:buNone/>
              <a:defRPr/>
            </a:lvl4pPr>
            <a:lvl5pPr lvl="4" algn="ctr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 panose="020B0604020202020204"/>
              <a:buNone/>
              <a:defRPr/>
            </a:lvl5pPr>
            <a:lvl6pPr lvl="5" algn="ctr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 panose="020B0604020202020204"/>
              <a:buNone/>
              <a:defRPr/>
            </a:lvl6pPr>
            <a:lvl7pPr lvl="6" algn="ctr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 panose="020B0604020202020204"/>
              <a:buNone/>
              <a:defRPr/>
            </a:lvl7pPr>
            <a:lvl8pPr lvl="7" algn="ctr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 panose="020B0604020202020204"/>
              <a:buNone/>
              <a:defRPr/>
            </a:lvl8pPr>
            <a:lvl9pPr lvl="8" algn="ctr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 panose="020B0604020202020204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16208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1071225" y="36063237"/>
            <a:ext cx="10261600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232235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 rot="5400000">
            <a:off x="10242551" y="14836776"/>
            <a:ext cx="33791525" cy="7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 rot="5400000">
            <a:off x="-4414837" y="7621588"/>
            <a:ext cx="33791525" cy="2172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16208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11071225" y="36063237"/>
            <a:ext cx="10261600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232235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620837" y="1585912"/>
            <a:ext cx="29162375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 rot="5400000">
            <a:off x="3133724" y="7727950"/>
            <a:ext cx="26136600" cy="2916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16208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11071225" y="36063237"/>
            <a:ext cx="10261600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232235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351588" y="27724100"/>
            <a:ext cx="19442112" cy="327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>
            <a:spLocks noGrp="1"/>
          </p:cNvSpPr>
          <p:nvPr>
            <p:ph type="pic" idx="2"/>
          </p:nvPr>
        </p:nvSpPr>
        <p:spPr>
          <a:xfrm>
            <a:off x="6351588" y="3538538"/>
            <a:ext cx="19442112" cy="23763287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6351588" y="30995938"/>
            <a:ext cx="19442112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16208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11071225" y="36063237"/>
            <a:ext cx="10261600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232235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620838" y="1576388"/>
            <a:ext cx="10660062" cy="671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2669838" y="1576388"/>
            <a:ext cx="18113375" cy="3380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1620838" y="8288338"/>
            <a:ext cx="10660062" cy="2709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16208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11071225" y="36063237"/>
            <a:ext cx="10261600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232235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16208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11071225" y="36063237"/>
            <a:ext cx="10261600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232235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1620837" y="1585912"/>
            <a:ext cx="29162375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16208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11071225" y="36063237"/>
            <a:ext cx="10261600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232235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1620837" y="1585912"/>
            <a:ext cx="29162375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1620838" y="8864600"/>
            <a:ext cx="14316075" cy="3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1620838" y="12560300"/>
            <a:ext cx="14316075" cy="2281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3"/>
          </p:nvPr>
        </p:nvSpPr>
        <p:spPr>
          <a:xfrm>
            <a:off x="16460788" y="8864600"/>
            <a:ext cx="14322425" cy="3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4"/>
          </p:nvPr>
        </p:nvSpPr>
        <p:spPr>
          <a:xfrm>
            <a:off x="16460788" y="12560300"/>
            <a:ext cx="14322425" cy="2281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16208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11071225" y="36063237"/>
            <a:ext cx="10261600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232235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2559050" y="25449213"/>
            <a:ext cx="27544713" cy="786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2559050" y="16786225"/>
            <a:ext cx="27544713" cy="866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16208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1071225" y="36063237"/>
            <a:ext cx="10261600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232235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620837" y="1585912"/>
            <a:ext cx="29162375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7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7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7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7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7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7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7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7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7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620837" y="9240837"/>
            <a:ext cx="29162375" cy="261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457200" marR="0" lvl="0" indent="-1174750" algn="l" rtl="0">
              <a:spcBef>
                <a:spcPts val="298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 panose="020B0604020202020204"/>
              <a:buChar char="•"/>
              <a:defRPr sz="14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1060450" algn="l" rtl="0">
              <a:spcBef>
                <a:spcPts val="2620"/>
              </a:spcBef>
              <a:spcAft>
                <a:spcPts val="0"/>
              </a:spcAft>
              <a:buClr>
                <a:schemeClr val="dk1"/>
              </a:buClr>
              <a:buSzPts val="13100"/>
              <a:buFont typeface="Arial" panose="020B0604020202020204"/>
              <a:buChar char="–"/>
              <a:defRPr sz="13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 panose="020B0604020202020204"/>
              <a:buChar char="•"/>
              <a:defRPr sz="11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 panose="020B0604020202020204"/>
              <a:buChar char="–"/>
              <a:defRPr sz="9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 panose="020B0604020202020204"/>
              <a:buChar char="»"/>
              <a:defRPr sz="9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 panose="020B0604020202020204"/>
              <a:buChar char="»"/>
              <a:defRPr sz="9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 panose="020B0604020202020204"/>
              <a:buChar char="»"/>
              <a:defRPr sz="9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 panose="020B0604020202020204"/>
              <a:buChar char="»"/>
              <a:defRPr sz="9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 panose="020B0604020202020204"/>
              <a:buChar char="»"/>
              <a:defRPr sz="9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16208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1071225" y="36063237"/>
            <a:ext cx="10261600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232235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1697037" y="1282652"/>
            <a:ext cx="29162375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ctr" anchorCtr="0">
            <a:noAutofit/>
          </a:bodyPr>
          <a:lstStyle/>
          <a:p>
            <a:pPr>
              <a:buSzPts val="6000"/>
            </a:pPr>
            <a:r>
              <a:rPr lang="pt-BR" sz="6000" b="1" dirty="0">
                <a:solidFill>
                  <a:srgbClr val="000000"/>
                </a:solidFill>
              </a:rPr>
              <a:t>AVALIAÇÃO DO EFEITO DA CAPACIDADE COGNITIVA TEMPO DE FRENAGEM NA DIREÇÃO VEICULAR NA PESSOA IDOSA</a:t>
            </a:r>
            <a:br>
              <a:rPr lang="pt-BR" sz="6000" b="1" dirty="0">
                <a:solidFill>
                  <a:srgbClr val="000000"/>
                </a:solidFill>
              </a:rPr>
            </a:br>
            <a:br>
              <a:rPr lang="pt-BR" sz="6000" b="0" i="0" u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endParaRPr lang="pt-BR"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body" idx="1"/>
          </p:nvPr>
        </p:nvSpPr>
        <p:spPr>
          <a:xfrm>
            <a:off x="0" y="8774111"/>
            <a:ext cx="15727681" cy="2231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/>
          <a:p>
            <a:pPr marL="1617345" marR="0" lvl="0" indent="-16173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endParaRPr sz="6000" b="1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617345" marR="0" lvl="0" indent="-16173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endParaRPr sz="6000" b="1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617345" marR="0" lvl="0" indent="-16173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endParaRPr lang="en-US" sz="6000" b="1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617345" marR="0" lvl="0" indent="-16173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r>
              <a:rPr lang="en-US" sz="60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Introdução</a:t>
            </a:r>
            <a:endParaRPr lang="pt-BR" sz="3200" dirty="0"/>
          </a:p>
          <a:p>
            <a:pPr marL="50800" indent="0" algn="just">
              <a:lnSpc>
                <a:spcPct val="150000"/>
              </a:lnSpc>
              <a:buNone/>
            </a:pPr>
            <a:br>
              <a:rPr lang="pt-BR" sz="40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pt-BR" sz="3500" dirty="0"/>
              <a:t>O aumento da expectativa de vida tem levado ao crescimento do número de motoristas idosos, que apresentam maior risco de acidentes, hospitalizações e deficiências físicas. No Brasil, entre 2015 e 2021, houve um aumento de 45% no número de </a:t>
            </a:r>
            <a:r>
              <a:rPr lang="pt-BR" sz="3500" dirty="0" err="1"/>
              <a:t>CNHs</a:t>
            </a:r>
            <a:r>
              <a:rPr lang="pt-BR" sz="3500" dirty="0"/>
              <a:t> para condutores com 60 anos ou mais, especialmente na cidade de São Paulo (</a:t>
            </a:r>
            <a:r>
              <a:rPr lang="pt-BR" sz="3500" dirty="0" err="1"/>
              <a:t>Detran-SP</a:t>
            </a:r>
            <a:r>
              <a:rPr lang="pt-BR" sz="3500" dirty="0"/>
              <a:t>, 2021). </a:t>
            </a:r>
          </a:p>
          <a:p>
            <a:pPr marL="50800" indent="0" algn="just">
              <a:lnSpc>
                <a:spcPct val="150000"/>
              </a:lnSpc>
              <a:buNone/>
            </a:pPr>
            <a:r>
              <a:rPr lang="pt-BR" sz="3500" dirty="0"/>
              <a:t>A direção veicular exige habilidades motoras, cognitivas e visuais, que podem ser prejudicadas com o avanço da idade. Declínios na função visual, como perda de acuidade e dificuldade em adaptar-se ao ofuscamento, além de alterações cognitivas em atenção, memória e habilidades visuoespaciais, comprometem a segurança no trânsito (Wood et al., 2008; </a:t>
            </a:r>
            <a:r>
              <a:rPr lang="pt-BR" sz="3500" dirty="0" err="1"/>
              <a:t>Huisingh</a:t>
            </a:r>
            <a:r>
              <a:rPr lang="pt-BR" sz="3500" dirty="0"/>
              <a:t> et al., 2017).</a:t>
            </a:r>
          </a:p>
          <a:p>
            <a:pPr marL="50800" indent="0" algn="just">
              <a:lnSpc>
                <a:spcPct val="150000"/>
              </a:lnSpc>
              <a:buNone/>
            </a:pPr>
            <a:r>
              <a:rPr lang="pt-BR" sz="3500" dirty="0"/>
              <a:t>No Brasil, o Código de Trânsito exige avaliações periódicas, mas não prevê exames específicos para </a:t>
            </a:r>
            <a:r>
              <a:rPr lang="pt-BR" sz="3500" dirty="0" err="1"/>
              <a:t>idosos.Este</a:t>
            </a:r>
            <a:r>
              <a:rPr lang="pt-BR" sz="3500" dirty="0"/>
              <a:t> estudo tem como objetivo avaliar a correlação entre a capacidade cognitiva e o tempo de frenagem na direção veicular em idosos, visando identificar domínios cognitivos que influenciam diretamente na segurança ao dirigir.</a:t>
            </a:r>
            <a:r>
              <a:rPr lang="en-US" altLang="pt-BR" sz="3500" dirty="0"/>
              <a:t> </a:t>
            </a:r>
            <a:br>
              <a:rPr lang="en-US" altLang="pt-BR" sz="3500" dirty="0"/>
            </a:br>
            <a:r>
              <a:rPr lang="en-US" sz="60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Objetivos</a:t>
            </a:r>
            <a:br>
              <a:rPr lang="en-US" sz="60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altLang="pt-BR" sz="3500" dirty="0" err="1"/>
              <a:t>Correlacionar</a:t>
            </a:r>
            <a:r>
              <a:rPr lang="en-US" altLang="pt-BR" sz="3500" dirty="0"/>
              <a:t> as o tempo de </a:t>
            </a:r>
            <a:r>
              <a:rPr lang="en-US" altLang="pt-BR" sz="3500" dirty="0" err="1"/>
              <a:t>frenagem</a:t>
            </a:r>
            <a:r>
              <a:rPr lang="en-US" altLang="pt-BR" sz="3500" dirty="0"/>
              <a:t> do </a:t>
            </a:r>
            <a:r>
              <a:rPr lang="en-US" altLang="pt-BR" sz="3500" dirty="0" err="1"/>
              <a:t>carro</a:t>
            </a:r>
            <a:r>
              <a:rPr lang="en-US" altLang="pt-BR" sz="3500" dirty="0"/>
              <a:t> com a </a:t>
            </a:r>
            <a:r>
              <a:rPr lang="en-US" altLang="pt-BR" sz="3500" dirty="0" err="1"/>
              <a:t>a</a:t>
            </a:r>
            <a:r>
              <a:rPr lang="en-US" altLang="pt-BR" sz="3500" dirty="0"/>
              <a:t> </a:t>
            </a:r>
            <a:r>
              <a:rPr lang="en-US" altLang="pt-BR" sz="3500" dirty="0" err="1"/>
              <a:t>questão</a:t>
            </a:r>
            <a:r>
              <a:rPr lang="en-US" altLang="pt-BR" sz="3500" dirty="0"/>
              <a:t> cognitive da </a:t>
            </a:r>
            <a:r>
              <a:rPr lang="en-US" altLang="pt-BR" sz="3500" dirty="0" err="1"/>
              <a:t>pessoa</a:t>
            </a:r>
            <a:r>
              <a:rPr lang="en-US" altLang="pt-BR" sz="3500" dirty="0"/>
              <a:t> </a:t>
            </a:r>
            <a:r>
              <a:rPr lang="en-US" altLang="pt-BR" sz="3500" dirty="0" err="1"/>
              <a:t>idosa</a:t>
            </a:r>
            <a:r>
              <a:rPr lang="en-US" altLang="pt-BR" sz="3500" dirty="0"/>
              <a:t> .</a:t>
            </a:r>
          </a:p>
          <a:p>
            <a:pPr marL="50800" indent="0" algn="just">
              <a:lnSpc>
                <a:spcPct val="150000"/>
              </a:lnSpc>
              <a:buNone/>
            </a:pPr>
            <a:endParaRPr lang="en-US" altLang="pt-BR" sz="3000" dirty="0"/>
          </a:p>
          <a:p>
            <a:pPr marL="1617345" marR="0" lvl="0" indent="-16173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Metodologia</a:t>
            </a:r>
            <a:endParaRPr sz="6000" dirty="0"/>
          </a:p>
          <a:p>
            <a:pPr marL="1617345" marR="0" lvl="0" indent="-16173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3500" dirty="0"/>
              <a:t>Este é um estudo de delineamento transversal realizado no Laboratório de Estudo do Movimento (LEM) do Instituto de Ortopedia e Traumatologia (IOT) do Hospital das Clínicas (HC) da FMUSP, em parceria com a Universidade São Judas Tadeu (USJT). Aprovado pelo Comitê de Ética em Pesquisa da FMUSP aprovado pelo CEP nº 6.644.179 (CAAE 76182923.9.0000.0068). Os critérios de inclusão foram: possuir carteira de habilitação validada e encontrar-se dirigindo pelo menos dois dias da semana; Idade acima de 60 anos.</a:t>
            </a:r>
          </a:p>
        </p:txBody>
      </p:sp>
      <p:sp>
        <p:nvSpPr>
          <p:cNvPr id="90" name="Google Shape;90;p1"/>
          <p:cNvSpPr txBox="1">
            <a:spLocks noGrp="1"/>
          </p:cNvSpPr>
          <p:nvPr>
            <p:ph type="body" idx="2"/>
          </p:nvPr>
        </p:nvSpPr>
        <p:spPr>
          <a:xfrm>
            <a:off x="15440024" y="9664746"/>
            <a:ext cx="16125826" cy="2865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00" rIns="431975" bIns="215900" anchor="t" anchorCtr="0">
            <a:noAutofit/>
          </a:bodyPr>
          <a:lstStyle/>
          <a:p>
            <a:pPr marL="1617345" marR="0" lvl="0" indent="-16173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endParaRPr sz="6000" b="1" i="0" u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617345" marR="0" lvl="0" indent="-16173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endParaRPr sz="6000" b="1" i="0" u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617345" marR="0" lvl="0" indent="-16173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r>
              <a:rPr lang="en-US" sz="6000" b="1" i="0" u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Resultados</a:t>
            </a:r>
            <a:endParaRPr dirty="0"/>
          </a:p>
          <a:p>
            <a:pPr marL="1617345" marR="0" lvl="0" indent="-161734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</a:pPr>
            <a:endParaRPr sz="2400" b="1" i="0" u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64135" indent="-1618615" algn="just">
              <a:spcBef>
                <a:spcPts val="0"/>
              </a:spcBef>
              <a:buSzPts val="2400"/>
              <a:buNone/>
            </a:pPr>
            <a:r>
              <a:rPr lang="pt-BR" sz="3500" dirty="0"/>
              <a:t>No apresentar limitações importantes na amplitude de movimento do tornozelo, joelho e quadril; Histórico de lesão ou cirurgia que impeça ou atrapalhe a dirigir um veículo automotor; Não usar </a:t>
            </a:r>
            <a:r>
              <a:rPr lang="pt-BR" sz="2400" dirty="0"/>
              <a:t>medicamentos que possam </a:t>
            </a:r>
            <a:r>
              <a:rPr lang="pt-BR" sz="3500" dirty="0"/>
              <a:t>alterar a capacidade de dirigir; Apresentar o teste do Mini Estado de Saúde Mental dentro da normalidade para a sua escolaridade (para alfabetizados ≥ 24 pontos). Os critérios de exclusão foram: impossibilidade de realização das avaliações e reavaliações; mais que mais que três faltas durante o período de treinamento. Foram aplicado o instrumento Montreal </a:t>
            </a:r>
            <a:r>
              <a:rPr lang="pt-BR" sz="3500" dirty="0" err="1"/>
              <a:t>Cognitive</a:t>
            </a:r>
            <a:r>
              <a:rPr lang="pt-BR" sz="3500" dirty="0"/>
              <a:t> Assessment (</a:t>
            </a:r>
            <a:r>
              <a:rPr lang="pt-BR" sz="3500" dirty="0" err="1"/>
              <a:t>MoCA</a:t>
            </a:r>
            <a:r>
              <a:rPr lang="pt-BR" sz="3500" dirty="0"/>
              <a:t>) que avalia a cognição global (Sarmento, 2009). O Teste no simulador de Direção, foi realizado em ambiente virtual em um simulador de direção “</a:t>
            </a:r>
            <a:r>
              <a:rPr lang="pt-BR" sz="3500" dirty="0" err="1"/>
              <a:t>Car</a:t>
            </a:r>
            <a:r>
              <a:rPr lang="pt-BR" sz="3500" dirty="0"/>
              <a:t>-Simulator Trainer - </a:t>
            </a:r>
            <a:r>
              <a:rPr lang="pt-BR" sz="3500" dirty="0" err="1"/>
              <a:t>Type</a:t>
            </a:r>
            <a:r>
              <a:rPr lang="pt-BR" sz="3500" dirty="0"/>
              <a:t> F12PT” (</a:t>
            </a:r>
            <a:r>
              <a:rPr lang="pt-BR" sz="3500" dirty="0" err="1"/>
              <a:t>FoerstGMBh</a:t>
            </a:r>
            <a:r>
              <a:rPr lang="pt-BR" sz="3500" dirty="0"/>
              <a:t>), semelhante a um veículo equipado com volante, painel com velocímetro, pedais de freio acelerador e embreagem, câmbio, banco, cinto de segurança e faróis. O trajeto a ser percorrido será visto em três monitores de TVs de LCD (42’). O tempo de frenagem foi medido pelo equipamento e denominado tempo de reação. Foi usada a média aritmética dos cinco tempos de reação medidos e a média de velocidade calculada pela divisão dos números de quilômetros/ tempo gasto para realizar o circuito (Silva et al. 2023).</a:t>
            </a:r>
            <a:endParaRPr lang="pt-BR" sz="4400" dirty="0"/>
          </a:p>
          <a:p>
            <a:pPr marL="1617345" marR="0" lvl="0" indent="-16173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 panose="020B0604020202020204"/>
              <a:buNone/>
            </a:pPr>
            <a:endParaRPr lang="en-US" sz="6000" b="1" i="0" u="none" dirty="0" err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617345" marR="0" lvl="0" indent="-16173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r>
              <a:rPr lang="en-US" sz="6000" b="1" i="0" u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Conclusões</a:t>
            </a:r>
            <a:endParaRPr lang="en-US" sz="6000" b="1" i="0" u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617345" marR="0" lvl="0" indent="-16173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endParaRPr sz="6000" dirty="0"/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3500" dirty="0"/>
              <a:t>O que se pode observar com os dados apresentados são as variações entre os dados com correlações positivas e negativas não apresentando assim um padrão. Os resultados desta análise sugerem que a relação entre a capacidade cognitiva e a performance na direção é mais complicada do que se imagina e que outros fatores também desempenham um papel importante e que influenciam na direção.</a:t>
            </a:r>
          </a:p>
          <a:p>
            <a:pPr marL="338455" marR="0" lvl="0" indent="-161861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/>
              <a:buNone/>
            </a:pPr>
            <a:endParaRPr sz="3200" b="1" i="0" u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617345" marR="0" lvl="0" indent="-16173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r>
              <a:rPr lang="en-US" sz="6000" b="1" i="0" u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Bibliografia</a:t>
            </a:r>
            <a:endParaRPr lang="en-US" sz="6000" b="1" i="0" u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</a:pPr>
            <a:r>
              <a:rPr lang="pt-BR" sz="3500" dirty="0"/>
              <a:t>Leite IG, Domenico EBL, Oliveira VM, Moreira RSL, </a:t>
            </a:r>
            <a:r>
              <a:rPr lang="pt-BR" sz="3500" dirty="0" err="1"/>
              <a:t>Teraoka</a:t>
            </a:r>
            <a:r>
              <a:rPr lang="pt-BR" sz="3500" dirty="0"/>
              <a:t> EC. </a:t>
            </a:r>
            <a:r>
              <a:rPr lang="en-US" sz="3500" dirty="0"/>
              <a:t>Impact and quality of life on patients affected by cerebral vascular accident.  </a:t>
            </a:r>
            <a:r>
              <a:rPr lang="pt-BR" sz="3500" dirty="0"/>
              <a:t>Rev. </a:t>
            </a:r>
            <a:r>
              <a:rPr lang="pt-BR" sz="3500" dirty="0" err="1"/>
              <a:t>Pesqui</a:t>
            </a:r>
            <a:r>
              <a:rPr lang="pt-BR" sz="3500" dirty="0"/>
              <a:t>. 2022;14:e-11583.</a:t>
            </a:r>
          </a:p>
          <a:p>
            <a:pPr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</a:pPr>
            <a:r>
              <a:rPr lang="pt-BR" sz="3500" dirty="0" err="1"/>
              <a:t>Eccel</a:t>
            </a:r>
            <a:r>
              <a:rPr lang="pt-BR" sz="3500" dirty="0"/>
              <a:t>, C. S., &amp; </a:t>
            </a:r>
            <a:r>
              <a:rPr lang="pt-BR" sz="3500" dirty="0" err="1"/>
              <a:t>Grisci</a:t>
            </a:r>
            <a:r>
              <a:rPr lang="pt-BR" sz="3500" dirty="0"/>
              <a:t>, C. L. I. (2011). Trabalho e gênero: a produção de masculinidades na perspectiva de homens e mulheres. Cadernos </a:t>
            </a:r>
            <a:r>
              <a:rPr lang="pt-BR" sz="3500" dirty="0" err="1"/>
              <a:t>Ebape</a:t>
            </a:r>
            <a:r>
              <a:rPr lang="pt-BR" sz="3500" dirty="0"/>
              <a:t>. BR, 9, 57-78.</a:t>
            </a:r>
          </a:p>
          <a:p>
            <a:pPr marL="1617345" marR="0" lvl="0" indent="-161734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endParaRPr lang="en-US" altLang="pt-BR" sz="22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3108960" y="5082835"/>
            <a:ext cx="22146534" cy="486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 panose="020B0604020202020204"/>
              <a:buNone/>
            </a:pPr>
            <a:r>
              <a:rPr lang="en-US" sz="72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Universidade</a:t>
            </a:r>
            <a:r>
              <a:rPr lang="en-US" sz="72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São Judas </a:t>
            </a:r>
            <a:r>
              <a:rPr lang="en-US" sz="72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Tadeu</a:t>
            </a:r>
            <a:endParaRPr lang="en-US" sz="7200" b="1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 panose="020B0604020202020204"/>
              <a:buNone/>
            </a:pPr>
            <a:endParaRPr dirty="0"/>
          </a:p>
          <a:p>
            <a:pPr algn="ctr"/>
            <a:r>
              <a:rPr lang="pt-BR" sz="3600" dirty="0"/>
              <a:t>Edson Araújo Torres; </a:t>
            </a:r>
            <a:r>
              <a:rPr lang="pt-BR" sz="3600" dirty="0" err="1"/>
              <a:t>Thaina</a:t>
            </a:r>
            <a:r>
              <a:rPr lang="pt-BR" sz="3600" dirty="0"/>
              <a:t> de Goes Soares;  </a:t>
            </a:r>
            <a:r>
              <a:rPr lang="pt-BR" sz="3600" dirty="0" err="1"/>
              <a:t>Brendha</a:t>
            </a:r>
            <a:r>
              <a:rPr lang="pt-BR" sz="3600" dirty="0"/>
              <a:t> Silva de Oliveira; Luiz Eduardo Silva Santiago;  Beatriz Costa Moura ;  Alisson de Lima </a:t>
            </a:r>
            <a:r>
              <a:rPr lang="pt-BR" sz="3600" dirty="0" err="1"/>
              <a:t>Guiotto</a:t>
            </a:r>
            <a:r>
              <a:rPr lang="pt-BR" sz="3600" dirty="0"/>
              <a:t> ; Prof. Dr. Guilherme Carlos </a:t>
            </a:r>
            <a:r>
              <a:rPr lang="pt-BR" sz="3600" dirty="0" err="1"/>
              <a:t>Brech</a:t>
            </a:r>
            <a:r>
              <a:rPr lang="pt-BR" sz="3600" dirty="0"/>
              <a:t> (orientador)</a:t>
            </a:r>
          </a:p>
          <a:p>
            <a:pPr algn="ctr" rtl="0"/>
            <a:br>
              <a:rPr lang="pt-BR" sz="7200" dirty="0"/>
            </a:br>
            <a:r>
              <a:rPr lang="pt-BR" sz="4000" dirty="0"/>
              <a:t>Pós graduação Stricto Sensu em Ciências do Envelhecimento, Campos Mooca, guilherme.brech@usjt.br</a:t>
            </a:r>
            <a:endParaRPr lang="pt-BR" sz="4000" b="0" i="0" u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5255537" y="5495925"/>
            <a:ext cx="5832475" cy="3278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760</Words>
  <Application>Microsoft Office PowerPoint</Application>
  <PresentationFormat>Personalizar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3" baseType="lpstr">
      <vt:lpstr>Arial</vt:lpstr>
      <vt:lpstr>Design padrão</vt:lpstr>
      <vt:lpstr>AVALIAÇÃO DO EFEITO DA CAPACIDADE COGNITIVA TEMPO DE FRENAGEM NA DIREÇÃO VEICULAR NA PESSOA IDOSA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 Paula</dc:creator>
  <cp:lastModifiedBy>lima a</cp:lastModifiedBy>
  <cp:revision>12</cp:revision>
  <dcterms:created xsi:type="dcterms:W3CDTF">2007-04-30T12:53:00Z</dcterms:created>
  <dcterms:modified xsi:type="dcterms:W3CDTF">2024-11-28T02:54:55Z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78E774BCA826455CBD7E0A9E16FC2122_13</vt:lpwstr>
  </property>
  <property fmtid="{D5CDD505-2E9C-101B-9397-08002B2CF9AE}" pid="3" name="KSOProductBuildVer">
    <vt:lpwstr>1046-12.2.0.18911</vt:lpwstr>
  </property>
</Properties>
</file>