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60" r:id="rId3"/>
  </p:sldIdLst>
  <p:sldSz cx="32404050" cy="39604950"/>
  <p:notesSz cx="6663055" cy="9832975"/>
  <p:defaultTextStyle>
    <a:defPPr>
      <a:defRPr lang="pt-BR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86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86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86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86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86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86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86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86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86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474" userDrawn="1">
          <p15:clr>
            <a:srgbClr val="A4A3A4"/>
          </p15:clr>
        </p15:guide>
        <p15:guide id="2" pos="1020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FFD985"/>
    <a:srgbClr val="D038B7"/>
    <a:srgbClr val="FFC1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inimized" horzBarState="maximized">
    <p:restoredLeft sz="15717"/>
    <p:restoredTop sz="94660"/>
  </p:normalViewPr>
  <p:slideViewPr>
    <p:cSldViewPr showGuides="1">
      <p:cViewPr varScale="1">
        <p:scale>
          <a:sx n="15" d="100"/>
          <a:sy n="15" d="100"/>
        </p:scale>
        <p:origin x="1862" y="14"/>
      </p:cViewPr>
      <p:guideLst>
        <p:guide orient="horz" pos="12474"/>
        <p:guide pos="1020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773488" y="0"/>
            <a:ext cx="288766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4E0468B-8857-4F5B-8864-B4FD2308F182}" type="datetimeFigureOut"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339263"/>
            <a:ext cx="2887663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773488" y="9339263"/>
            <a:ext cx="2887663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algn="r">
              <a:buNone/>
            </a:pPr>
            <a:fld id="{9A0DB2DC-4C9A-4742-B13C-FB6460FD3503}" type="slidenum">
              <a:rPr lang="pt-BR" altLang="pt-BR" sz="1200" dirty="0"/>
            </a:fld>
            <a:endParaRPr lang="pt-BR" altLang="pt-BR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773488" y="0"/>
            <a:ext cx="288766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D4B1A64-B31D-4A9D-B976-C38CF1E69A48}" type="datetimeFigureOut"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973263" y="1228725"/>
            <a:ext cx="2716213" cy="3319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66750" y="4732338"/>
            <a:ext cx="5329238" cy="38719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Clique para editar os estilos de texto mestres</a:t>
            </a: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Segundo nível</a:t>
            </a: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Terceiro nível</a:t>
            </a: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Quarto nível</a:t>
            </a: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Quinto nível</a:t>
            </a: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339263"/>
            <a:ext cx="2887663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773488" y="9339263"/>
            <a:ext cx="2887663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algn="r">
              <a:buNone/>
            </a:pPr>
            <a:fld id="{9A0DB2DC-4C9A-4742-B13C-FB6460FD3503}" type="slidenum">
              <a:rPr lang="pt-BR" altLang="pt-BR" sz="1200" dirty="0"/>
            </a:fld>
            <a:endParaRPr lang="pt-BR" altLang="pt-BR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2430463" y="12303125"/>
            <a:ext cx="27543125" cy="8489950"/>
          </a:xfrm>
        </p:spPr>
        <p:txBody>
          <a:bodyPr/>
          <a:lstStyle/>
          <a:p>
            <a:r>
              <a:rPr lang="pt-BR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4860925" y="22442488"/>
            <a:ext cx="22682200" cy="101219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6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6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pt-BR" altLang="pt-BR" dirty="0">
                <a:latin typeface="Arial" panose="020B0604020202020204" pitchFamily="34" charset="0"/>
              </a:rPr>
            </a:fld>
            <a:endParaRPr lang="pt-BR" altLang="pt-B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6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6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pt-BR" altLang="pt-BR" dirty="0">
                <a:latin typeface="Arial" panose="020B0604020202020204" pitchFamily="34" charset="0"/>
              </a:rPr>
            </a:fld>
            <a:endParaRPr lang="pt-BR" altLang="pt-B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23493413" y="1585913"/>
            <a:ext cx="7289800" cy="3379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1620838" y="1585913"/>
            <a:ext cx="21720175" cy="3379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6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6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pt-BR" altLang="pt-BR" dirty="0">
                <a:latin typeface="Arial" panose="020B0604020202020204" pitchFamily="34" charset="0"/>
              </a:rPr>
            </a:fld>
            <a:endParaRPr lang="pt-BR" altLang="pt-B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6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6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pt-BR" altLang="pt-BR" dirty="0">
                <a:latin typeface="Arial" panose="020B0604020202020204" pitchFamily="34" charset="0"/>
              </a:rPr>
            </a:fld>
            <a:endParaRPr lang="pt-BR" altLang="pt-B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2559050" y="25449213"/>
            <a:ext cx="27544713" cy="7866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2559050" y="16786225"/>
            <a:ext cx="27544713" cy="86629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6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6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pt-BR" altLang="pt-BR" dirty="0">
                <a:latin typeface="Arial" panose="020B0604020202020204" pitchFamily="34" charset="0"/>
              </a:rPr>
            </a:fld>
            <a:endParaRPr lang="pt-BR" altLang="pt-B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1620838" y="9240838"/>
            <a:ext cx="14504987" cy="26136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16278225" y="9240838"/>
            <a:ext cx="14504988" cy="26136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6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6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pt-BR" altLang="pt-BR" dirty="0">
                <a:latin typeface="Arial" panose="020B0604020202020204" pitchFamily="34" charset="0"/>
              </a:rPr>
            </a:fld>
            <a:endParaRPr lang="pt-BR" altLang="pt-B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1620838" y="8864600"/>
            <a:ext cx="14316075" cy="36957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1620838" y="12560300"/>
            <a:ext cx="14316075" cy="22818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16460788" y="8864600"/>
            <a:ext cx="14322425" cy="36957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  <a:endParaRPr lang="pt-BR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 hasCustomPrompt="1"/>
          </p:nvPr>
        </p:nvSpPr>
        <p:spPr>
          <a:xfrm>
            <a:off x="16460788" y="12560300"/>
            <a:ext cx="14322425" cy="22818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6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6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pt-BR" altLang="pt-BR" dirty="0">
                <a:latin typeface="Arial" panose="020B0604020202020204" pitchFamily="34" charset="0"/>
              </a:rPr>
            </a:fld>
            <a:endParaRPr lang="pt-BR" altLang="pt-B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6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6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pt-BR" altLang="pt-BR" dirty="0">
                <a:latin typeface="Arial" panose="020B0604020202020204" pitchFamily="34" charset="0"/>
              </a:rPr>
            </a:fld>
            <a:endParaRPr lang="pt-BR" altLang="pt-B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6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6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pt-BR" altLang="pt-BR" dirty="0">
                <a:latin typeface="Arial" panose="020B0604020202020204" pitchFamily="34" charset="0"/>
              </a:rPr>
            </a:fld>
            <a:endParaRPr lang="pt-BR" altLang="pt-B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620838" y="1576388"/>
            <a:ext cx="10660062" cy="67119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12669838" y="1576388"/>
            <a:ext cx="18113375" cy="338026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620838" y="8288338"/>
            <a:ext cx="10660062" cy="270906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6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6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pt-BR" altLang="pt-BR" dirty="0">
                <a:latin typeface="Arial" panose="020B0604020202020204" pitchFamily="34" charset="0"/>
              </a:rPr>
            </a:fld>
            <a:endParaRPr lang="pt-BR" altLang="pt-B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351588" y="27724100"/>
            <a:ext cx="19442112" cy="32718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351588" y="3538538"/>
            <a:ext cx="19442112" cy="23763287"/>
          </a:xfrm>
        </p:spPr>
        <p:txBody>
          <a:bodyPr vert="horz" wrap="square" lIns="431978" tIns="215989" rIns="431978" bIns="215989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3180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6351588" y="30995938"/>
            <a:ext cx="19442112" cy="46482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6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6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pt-BR" altLang="pt-BR" dirty="0">
                <a:latin typeface="Arial" panose="020B0604020202020204" pitchFamily="34" charset="0"/>
              </a:rPr>
            </a:fld>
            <a:endParaRPr lang="pt-BR" altLang="pt-B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1620838" y="1585913"/>
            <a:ext cx="29162375" cy="6600825"/>
          </a:xfrm>
          <a:prstGeom prst="rect">
            <a:avLst/>
          </a:prstGeom>
          <a:noFill/>
          <a:ln w="9525">
            <a:noFill/>
          </a:ln>
        </p:spPr>
        <p:txBody>
          <a:bodyPr lIns="431978" tIns="215989" rIns="431978" bIns="215989" anchor="ctr" anchorCtr="0"/>
          <a:p>
            <a:pPr lvl="0"/>
            <a:r>
              <a:rPr lang="pt-BR" altLang="pt-BR" dirty="0"/>
              <a:t>Clique para editar o estilo do título mestre</a:t>
            </a:r>
            <a:endParaRPr lang="pt-BR" altLang="pt-BR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1620838" y="9240838"/>
            <a:ext cx="29162375" cy="26136600"/>
          </a:xfrm>
          <a:prstGeom prst="rect">
            <a:avLst/>
          </a:prstGeom>
          <a:noFill/>
          <a:ln w="9525">
            <a:noFill/>
          </a:ln>
        </p:spPr>
        <p:txBody>
          <a:bodyPr lIns="431978" tIns="215989" rIns="431978" bIns="215989"/>
          <a:p>
            <a:pPr lvl="0"/>
            <a:r>
              <a:rPr lang="pt-BR" altLang="pt-BR" dirty="0"/>
              <a:t>Clique para editar os estilos do texto mestre</a:t>
            </a:r>
            <a:endParaRPr lang="pt-BR" altLang="pt-BR" dirty="0"/>
          </a:p>
          <a:p>
            <a:pPr lvl="1"/>
            <a:r>
              <a:rPr lang="pt-BR" altLang="pt-BR" dirty="0"/>
              <a:t>Segundo nível</a:t>
            </a:r>
            <a:endParaRPr lang="pt-BR" altLang="pt-BR" dirty="0"/>
          </a:p>
          <a:p>
            <a:pPr lvl="2"/>
            <a:r>
              <a:rPr lang="pt-BR" altLang="pt-BR" dirty="0"/>
              <a:t>Terceiro nível</a:t>
            </a:r>
            <a:endParaRPr lang="pt-BR" altLang="pt-BR" dirty="0"/>
          </a:p>
          <a:p>
            <a:pPr lvl="3"/>
            <a:r>
              <a:rPr lang="pt-BR" altLang="pt-BR" dirty="0"/>
              <a:t>Quarto nível</a:t>
            </a:r>
            <a:endParaRPr lang="pt-BR" altLang="pt-BR" dirty="0"/>
          </a:p>
          <a:p>
            <a:pPr lvl="4"/>
            <a:r>
              <a:rPr lang="pt-BR" altLang="pt-BR" dirty="0"/>
              <a:t>Quinto nível</a:t>
            </a:r>
            <a:endParaRPr lang="pt-BR" altLang="pt-BR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20838" y="36063238"/>
            <a:ext cx="7559675" cy="27543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431978" tIns="215989" rIns="431978" bIns="215989" numCol="1" anchor="t" anchorCtr="0" compatLnSpc="1"/>
          <a:lstStyle>
            <a:lvl1pPr eaLnBrk="1" hangingPunct="1">
              <a:defRPr sz="68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6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225" y="36063238"/>
            <a:ext cx="10261600" cy="27543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431978" tIns="215989" rIns="431978" bIns="215989" numCol="1" anchor="t" anchorCtr="0" compatLnSpc="1"/>
          <a:lstStyle>
            <a:lvl1pPr algn="ctr" eaLnBrk="1" hangingPunct="1">
              <a:defRPr sz="68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6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223538" y="36063238"/>
            <a:ext cx="7559675" cy="27543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431978" tIns="215989" rIns="431978" bIns="215989" numCol="1" anchor="t" anchorCtr="0" compatLnSpc="1"/>
          <a:lstStyle>
            <a:lvl1pPr algn="r">
              <a:defRPr sz="68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pt-BR" altLang="pt-BR" dirty="0">
                <a:latin typeface="Arial" panose="020B0604020202020204" pitchFamily="34" charset="0"/>
              </a:rPr>
            </a:fld>
            <a:endParaRPr lang="pt-BR" altLang="pt-BR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318000" rtl="0" eaLnBrk="0" fontAlgn="base" hangingPunct="0">
        <a:spcBef>
          <a:spcPct val="0"/>
        </a:spcBef>
        <a:spcAft>
          <a:spcPct val="0"/>
        </a:spcAft>
        <a:defRPr sz="207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318000" rtl="0" eaLnBrk="0" fontAlgn="base" hangingPunct="0">
        <a:spcBef>
          <a:spcPct val="0"/>
        </a:spcBef>
        <a:spcAft>
          <a:spcPct val="0"/>
        </a:spcAft>
        <a:defRPr sz="20700">
          <a:solidFill>
            <a:schemeClr val="tx2"/>
          </a:solidFill>
          <a:latin typeface="Arial" panose="020B0604020202020204" pitchFamily="34" charset="0"/>
        </a:defRPr>
      </a:lvl2pPr>
      <a:lvl3pPr algn="ctr" defTabSz="4318000" rtl="0" eaLnBrk="0" fontAlgn="base" hangingPunct="0">
        <a:spcBef>
          <a:spcPct val="0"/>
        </a:spcBef>
        <a:spcAft>
          <a:spcPct val="0"/>
        </a:spcAft>
        <a:defRPr sz="20700">
          <a:solidFill>
            <a:schemeClr val="tx2"/>
          </a:solidFill>
          <a:latin typeface="Arial" panose="020B0604020202020204" pitchFamily="34" charset="0"/>
        </a:defRPr>
      </a:lvl3pPr>
      <a:lvl4pPr algn="ctr" defTabSz="4318000" rtl="0" eaLnBrk="0" fontAlgn="base" hangingPunct="0">
        <a:spcBef>
          <a:spcPct val="0"/>
        </a:spcBef>
        <a:spcAft>
          <a:spcPct val="0"/>
        </a:spcAft>
        <a:defRPr sz="20700">
          <a:solidFill>
            <a:schemeClr val="tx2"/>
          </a:solidFill>
          <a:latin typeface="Arial" panose="020B0604020202020204" pitchFamily="34" charset="0"/>
        </a:defRPr>
      </a:lvl4pPr>
      <a:lvl5pPr algn="ctr" defTabSz="4318000" rtl="0" eaLnBrk="0" fontAlgn="base" hangingPunct="0">
        <a:spcBef>
          <a:spcPct val="0"/>
        </a:spcBef>
        <a:spcAft>
          <a:spcPct val="0"/>
        </a:spcAft>
        <a:defRPr sz="20700">
          <a:solidFill>
            <a:schemeClr val="tx2"/>
          </a:solidFill>
          <a:latin typeface="Arial" panose="020B0604020202020204" pitchFamily="34" charset="0"/>
        </a:defRPr>
      </a:lvl5pPr>
      <a:lvl6pPr marL="457200" algn="ctr" defTabSz="4318000" rtl="0" fontAlgn="base">
        <a:spcBef>
          <a:spcPct val="0"/>
        </a:spcBef>
        <a:spcAft>
          <a:spcPct val="0"/>
        </a:spcAft>
        <a:defRPr sz="20700">
          <a:solidFill>
            <a:schemeClr val="tx2"/>
          </a:solidFill>
          <a:latin typeface="Arial" panose="020B0604020202020204" pitchFamily="34" charset="0"/>
        </a:defRPr>
      </a:lvl6pPr>
      <a:lvl7pPr marL="914400" algn="ctr" defTabSz="4318000" rtl="0" fontAlgn="base">
        <a:spcBef>
          <a:spcPct val="0"/>
        </a:spcBef>
        <a:spcAft>
          <a:spcPct val="0"/>
        </a:spcAft>
        <a:defRPr sz="20700">
          <a:solidFill>
            <a:schemeClr val="tx2"/>
          </a:solidFill>
          <a:latin typeface="Arial" panose="020B0604020202020204" pitchFamily="34" charset="0"/>
        </a:defRPr>
      </a:lvl7pPr>
      <a:lvl8pPr marL="1371600" algn="ctr" defTabSz="4318000" rtl="0" fontAlgn="base">
        <a:spcBef>
          <a:spcPct val="0"/>
        </a:spcBef>
        <a:spcAft>
          <a:spcPct val="0"/>
        </a:spcAft>
        <a:defRPr sz="20700">
          <a:solidFill>
            <a:schemeClr val="tx2"/>
          </a:solidFill>
          <a:latin typeface="Arial" panose="020B0604020202020204" pitchFamily="34" charset="0"/>
        </a:defRPr>
      </a:lvl8pPr>
      <a:lvl9pPr marL="1828800" algn="ctr" defTabSz="4318000" rtl="0" fontAlgn="base">
        <a:spcBef>
          <a:spcPct val="0"/>
        </a:spcBef>
        <a:spcAft>
          <a:spcPct val="0"/>
        </a:spcAft>
        <a:defRPr sz="207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1617980" indent="-1617980" algn="l" defTabSz="4318000" rtl="0" eaLnBrk="0" fontAlgn="base" hangingPunct="0">
        <a:spcBef>
          <a:spcPct val="20000"/>
        </a:spcBef>
        <a:spcAft>
          <a:spcPct val="0"/>
        </a:spcAft>
        <a:buChar char="•"/>
        <a:defRPr sz="14900">
          <a:solidFill>
            <a:schemeClr val="tx1"/>
          </a:solidFill>
          <a:latin typeface="+mn-lt"/>
          <a:ea typeface="+mn-ea"/>
          <a:cs typeface="+mn-cs"/>
        </a:defRPr>
      </a:lvl1pPr>
      <a:lvl2pPr marL="3508375" indent="-1346200" algn="l" defTabSz="4318000" rtl="0" eaLnBrk="0" fontAlgn="base" hangingPunct="0">
        <a:spcBef>
          <a:spcPct val="20000"/>
        </a:spcBef>
        <a:spcAft>
          <a:spcPct val="0"/>
        </a:spcAft>
        <a:buChar char="–"/>
        <a:defRPr sz="13100">
          <a:solidFill>
            <a:schemeClr val="tx1"/>
          </a:solidFill>
          <a:latin typeface="+mn-lt"/>
        </a:defRPr>
      </a:lvl2pPr>
      <a:lvl3pPr marL="5399405" indent="-1081405" algn="l" defTabSz="4318000" rtl="0" eaLnBrk="0" fontAlgn="base" hangingPunct="0">
        <a:spcBef>
          <a:spcPct val="20000"/>
        </a:spcBef>
        <a:spcAft>
          <a:spcPct val="0"/>
        </a:spcAft>
        <a:buChar char="•"/>
        <a:defRPr sz="11300">
          <a:solidFill>
            <a:schemeClr val="tx1"/>
          </a:solidFill>
          <a:latin typeface="+mn-lt"/>
        </a:defRPr>
      </a:lvl3pPr>
      <a:lvl4pPr marL="7561580" indent="-1081405" algn="l" defTabSz="4318000" rtl="0" eaLnBrk="0" fontAlgn="base" hangingPunct="0">
        <a:spcBef>
          <a:spcPct val="20000"/>
        </a:spcBef>
        <a:spcAft>
          <a:spcPct val="0"/>
        </a:spcAft>
        <a:buChar char="–"/>
        <a:defRPr sz="9500">
          <a:solidFill>
            <a:schemeClr val="tx1"/>
          </a:solidFill>
          <a:latin typeface="+mn-lt"/>
        </a:defRPr>
      </a:lvl4pPr>
      <a:lvl5pPr marL="9723755" indent="-1081405" algn="l" defTabSz="4318000" rtl="0" eaLnBrk="0" fontAlgn="base" hangingPunct="0">
        <a:spcBef>
          <a:spcPct val="20000"/>
        </a:spcBef>
        <a:spcAft>
          <a:spcPct val="0"/>
        </a:spcAft>
        <a:buChar char="»"/>
        <a:defRPr sz="9500">
          <a:solidFill>
            <a:schemeClr val="tx1"/>
          </a:solidFill>
          <a:latin typeface="+mn-lt"/>
        </a:defRPr>
      </a:lvl5pPr>
      <a:lvl6pPr marL="10180955" indent="-1081405" algn="l" defTabSz="4318000" rtl="0" fontAlgn="base">
        <a:spcBef>
          <a:spcPct val="20000"/>
        </a:spcBef>
        <a:spcAft>
          <a:spcPct val="0"/>
        </a:spcAft>
        <a:buChar char="»"/>
        <a:defRPr sz="9500">
          <a:solidFill>
            <a:schemeClr val="tx1"/>
          </a:solidFill>
          <a:latin typeface="+mn-lt"/>
        </a:defRPr>
      </a:lvl6pPr>
      <a:lvl7pPr marL="10638155" indent="-1081405" algn="l" defTabSz="4318000" rtl="0" fontAlgn="base">
        <a:spcBef>
          <a:spcPct val="20000"/>
        </a:spcBef>
        <a:spcAft>
          <a:spcPct val="0"/>
        </a:spcAft>
        <a:buChar char="»"/>
        <a:defRPr sz="9500">
          <a:solidFill>
            <a:schemeClr val="tx1"/>
          </a:solidFill>
          <a:latin typeface="+mn-lt"/>
        </a:defRPr>
      </a:lvl7pPr>
      <a:lvl8pPr marL="11095355" indent="-1081405" algn="l" defTabSz="4318000" rtl="0" fontAlgn="base">
        <a:spcBef>
          <a:spcPct val="20000"/>
        </a:spcBef>
        <a:spcAft>
          <a:spcPct val="0"/>
        </a:spcAft>
        <a:buChar char="»"/>
        <a:defRPr sz="9500">
          <a:solidFill>
            <a:schemeClr val="tx1"/>
          </a:solidFill>
          <a:latin typeface="+mn-lt"/>
        </a:defRPr>
      </a:lvl8pPr>
      <a:lvl9pPr marL="11552555" indent="-1081405" algn="l" defTabSz="4318000" rtl="0" fontAlgn="base">
        <a:spcBef>
          <a:spcPct val="20000"/>
        </a:spcBef>
        <a:spcAft>
          <a:spcPct val="0"/>
        </a:spcAft>
        <a:buChar char="»"/>
        <a:defRPr sz="95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Text Box 7"/>
          <p:cNvSpPr txBox="1"/>
          <p:nvPr/>
        </p:nvSpPr>
        <p:spPr>
          <a:xfrm>
            <a:off x="2735898" y="5197793"/>
            <a:ext cx="26862087" cy="859155"/>
          </a:xfrm>
          <a:prstGeom prst="rect">
            <a:avLst/>
          </a:prstGeom>
          <a:noFill/>
          <a:ln w="9525">
            <a:noFill/>
          </a:ln>
        </p:spPr>
        <p:txBody>
          <a:bodyPr lIns="91422" tIns="45711" rIns="91422" bIns="45711">
            <a:spAutoFit/>
          </a:bodyPr>
          <a:lstStyle>
            <a:lvl1pPr marL="1617980" indent="-1617980" algn="l" defTabSz="4318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08375" indent="-1346200" algn="l" defTabSz="43180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3100">
                <a:solidFill>
                  <a:schemeClr val="tx1"/>
                </a:solidFill>
                <a:latin typeface="+mn-lt"/>
              </a:defRPr>
            </a:lvl2pPr>
            <a:lvl3pPr marL="5399405" indent="-1081405" algn="l" defTabSz="4318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300">
                <a:solidFill>
                  <a:schemeClr val="tx1"/>
                </a:solidFill>
                <a:latin typeface="+mn-lt"/>
              </a:defRPr>
            </a:lvl3pPr>
            <a:lvl4pPr marL="7561580" indent="-1081405" algn="l" defTabSz="43180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9500">
                <a:solidFill>
                  <a:schemeClr val="tx1"/>
                </a:solidFill>
                <a:latin typeface="+mn-lt"/>
              </a:defRPr>
            </a:lvl4pPr>
            <a:lvl5pPr marL="9723755" indent="-1081405" algn="l" defTabSz="43180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pt-BR" sz="5000"/>
              <a:t>Isadora Campos de Oliveira1, Maria Elisa Lemos Dumb</a:t>
            </a:r>
            <a:r>
              <a:rPr lang="en-US" altLang="en-US" sz="5000"/>
              <a:t>á</a:t>
            </a:r>
            <a:r>
              <a:rPr lang="en-US" altLang="pt-BR" sz="5000"/>
              <a:t>1, Pedro Augusto Cardoso Salom</a:t>
            </a:r>
            <a:r>
              <a:rPr lang="en-US" altLang="en-US" sz="5000"/>
              <a:t>é</a:t>
            </a:r>
            <a:endParaRPr lang="en-US" altLang="pt-BR" sz="5000"/>
          </a:p>
        </p:txBody>
      </p:sp>
      <p:sp>
        <p:nvSpPr>
          <p:cNvPr id="6147" name="Text Box 8"/>
          <p:cNvSpPr txBox="1"/>
          <p:nvPr/>
        </p:nvSpPr>
        <p:spPr>
          <a:xfrm>
            <a:off x="1335088" y="9210675"/>
            <a:ext cx="13711237" cy="1403350"/>
          </a:xfrm>
          <a:prstGeom prst="rect">
            <a:avLst/>
          </a:prstGeom>
          <a:noFill/>
          <a:ln w="9525">
            <a:noFill/>
          </a:ln>
        </p:spPr>
        <p:txBody>
          <a:bodyPr lIns="91422" tIns="45711" rIns="91422" bIns="45711">
            <a:spAutoFit/>
          </a:bodyPr>
          <a:lstStyle>
            <a:lvl1pPr marL="1617980" indent="-1617980" algn="l" defTabSz="4318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08375" indent="-1346200" algn="l" defTabSz="43180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3100">
                <a:solidFill>
                  <a:schemeClr val="tx1"/>
                </a:solidFill>
                <a:latin typeface="+mn-lt"/>
              </a:defRPr>
            </a:lvl2pPr>
            <a:lvl3pPr marL="5399405" indent="-1081405" algn="l" defTabSz="4318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300">
                <a:solidFill>
                  <a:schemeClr val="tx1"/>
                </a:solidFill>
                <a:latin typeface="+mn-lt"/>
              </a:defRPr>
            </a:lvl3pPr>
            <a:lvl4pPr marL="7561580" indent="-1081405" algn="l" defTabSz="43180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9500">
                <a:solidFill>
                  <a:schemeClr val="tx1"/>
                </a:solidFill>
                <a:latin typeface="+mn-lt"/>
              </a:defRPr>
            </a:lvl4pPr>
            <a:lvl5pPr marL="9723755" indent="-1081405" algn="l" defTabSz="43180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endParaRPr lang="pt-BR" altLang="pt-BR" sz="8600" dirty="0"/>
          </a:p>
        </p:txBody>
      </p:sp>
      <p:sp>
        <p:nvSpPr>
          <p:cNvPr id="6148" name="Text Box 10"/>
          <p:cNvSpPr txBox="1"/>
          <p:nvPr/>
        </p:nvSpPr>
        <p:spPr>
          <a:xfrm>
            <a:off x="1508125" y="9374188"/>
            <a:ext cx="13719175" cy="1403350"/>
          </a:xfrm>
          <a:prstGeom prst="rect">
            <a:avLst/>
          </a:prstGeom>
          <a:noFill/>
          <a:ln w="9525">
            <a:noFill/>
          </a:ln>
        </p:spPr>
        <p:txBody>
          <a:bodyPr lIns="91422" tIns="45711" rIns="91422" bIns="45711">
            <a:spAutoFit/>
          </a:bodyPr>
          <a:lstStyle>
            <a:lvl1pPr marL="1617980" indent="-1617980" algn="l" defTabSz="4318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08375" indent="-1346200" algn="l" defTabSz="43180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3100">
                <a:solidFill>
                  <a:schemeClr val="tx1"/>
                </a:solidFill>
                <a:latin typeface="+mn-lt"/>
              </a:defRPr>
            </a:lvl2pPr>
            <a:lvl3pPr marL="5399405" indent="-1081405" algn="l" defTabSz="4318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300">
                <a:solidFill>
                  <a:schemeClr val="tx1"/>
                </a:solidFill>
                <a:latin typeface="+mn-lt"/>
              </a:defRPr>
            </a:lvl3pPr>
            <a:lvl4pPr marL="7561580" indent="-1081405" algn="l" defTabSz="43180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9500">
                <a:solidFill>
                  <a:schemeClr val="tx1"/>
                </a:solidFill>
                <a:latin typeface="+mn-lt"/>
              </a:defRPr>
            </a:lvl4pPr>
            <a:lvl5pPr marL="9723755" indent="-1081405" algn="l" defTabSz="43180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endParaRPr lang="pt-BR" altLang="pt-BR" sz="8600" dirty="0"/>
          </a:p>
        </p:txBody>
      </p:sp>
      <p:sp>
        <p:nvSpPr>
          <p:cNvPr id="6149" name="Text Box 12"/>
          <p:cNvSpPr txBox="1"/>
          <p:nvPr/>
        </p:nvSpPr>
        <p:spPr>
          <a:xfrm>
            <a:off x="1335088" y="9912350"/>
            <a:ext cx="13989050" cy="20650200"/>
          </a:xfrm>
          <a:prstGeom prst="rect">
            <a:avLst/>
          </a:prstGeom>
          <a:noFill/>
          <a:ln w="9525">
            <a:noFill/>
          </a:ln>
        </p:spPr>
        <p:txBody>
          <a:bodyPr lIns="91422" tIns="45711" rIns="91422" bIns="45711">
            <a:spAutoFit/>
          </a:bodyPr>
          <a:lstStyle>
            <a:lvl1pPr marL="1617980" indent="-1617980" algn="l" defTabSz="4318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08375" indent="-1346200" algn="l" defTabSz="43180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3100">
                <a:solidFill>
                  <a:schemeClr val="tx1"/>
                </a:solidFill>
                <a:latin typeface="+mn-lt"/>
              </a:defRPr>
            </a:lvl2pPr>
            <a:lvl3pPr marL="5399405" indent="-1081405" algn="l" defTabSz="4318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300">
                <a:solidFill>
                  <a:schemeClr val="tx1"/>
                </a:solidFill>
                <a:latin typeface="+mn-lt"/>
              </a:defRPr>
            </a:lvl3pPr>
            <a:lvl4pPr marL="7561580" indent="-1081405" algn="l" defTabSz="43180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9500">
                <a:solidFill>
                  <a:schemeClr val="tx1"/>
                </a:solidFill>
                <a:latin typeface="+mn-lt"/>
              </a:defRPr>
            </a:lvl4pPr>
            <a:lvl5pPr marL="9723755" indent="-1081405" algn="l" defTabSz="43180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pt-BR" altLang="pt-BR" sz="5000" b="1" dirty="0"/>
              <a:t>Introdução</a:t>
            </a:r>
            <a:endParaRPr lang="pt-BR" altLang="pt-BR" sz="5000" dirty="0"/>
          </a:p>
          <a:p>
            <a:pPr marL="0" lvl="0" indent="0" algn="just" eaLnBrk="1" hangingPunct="1">
              <a:spcBef>
                <a:spcPct val="0"/>
              </a:spcBef>
              <a:buNone/>
            </a:pPr>
            <a:r>
              <a:rPr lang="en-US" altLang="pt-BR" sz="5000"/>
              <a:t>Este trabalho discorre sobre a evolu</a:t>
            </a:r>
            <a:r>
              <a:rPr lang="" altLang="en-US" sz="5000"/>
              <a:t>ç</a:t>
            </a:r>
            <a:r>
              <a:rPr lang="en-US" altLang="en-US" sz="5000"/>
              <a:t>ã</a:t>
            </a:r>
            <a:r>
              <a:rPr lang="en-US" altLang="pt-BR" sz="5000"/>
              <a:t>o da pol</a:t>
            </a:r>
            <a:r>
              <a:rPr lang="en-US" altLang="en-US" sz="5000"/>
              <a:t>í</a:t>
            </a:r>
            <a:r>
              <a:rPr lang="en-US" altLang="pt-BR" sz="5000"/>
              <a:t>tica externa brasileira, em rela</a:t>
            </a:r>
            <a:r>
              <a:rPr lang="" altLang="en-US" sz="5000"/>
              <a:t>ç</a:t>
            </a:r>
            <a:r>
              <a:rPr lang="en-US" altLang="en-US" sz="5000"/>
              <a:t>ã</a:t>
            </a:r>
            <a:r>
              <a:rPr lang="en-US" altLang="pt-BR" sz="5000"/>
              <a:t>o à parceria estrat</a:t>
            </a:r>
            <a:r>
              <a:rPr lang="en-US" altLang="en-US" sz="5000"/>
              <a:t>é</a:t>
            </a:r>
            <a:r>
              <a:rPr lang="en-US" altLang="pt-BR" sz="5000"/>
              <a:t>gica com a China no cen</a:t>
            </a:r>
            <a:r>
              <a:rPr lang="en-US" altLang="en-US" sz="5000"/>
              <a:t>á</a:t>
            </a:r>
            <a:r>
              <a:rPr lang="en-US" altLang="pt-BR" sz="5000"/>
              <a:t>rio p</a:t>
            </a:r>
            <a:r>
              <a:rPr lang="en-US" altLang="en-US" sz="5000"/>
              <a:t>ó</a:t>
            </a:r>
            <a:r>
              <a:rPr lang="en-US" altLang="pt-BR" sz="5000"/>
              <a:t>s Guerra-Fria. Utiliza-se da hip</a:t>
            </a:r>
            <a:r>
              <a:rPr lang="en-US" altLang="en-US" sz="5000"/>
              <a:t>ó</a:t>
            </a:r>
            <a:r>
              <a:rPr lang="en-US" altLang="pt-BR" sz="5000"/>
              <a:t>tese de que na d</a:t>
            </a:r>
            <a:r>
              <a:rPr lang="en-US" altLang="en-US" sz="5000"/>
              <a:t>é</a:t>
            </a:r>
            <a:r>
              <a:rPr lang="en-US" altLang="pt-BR" sz="5000"/>
              <a:t>cada de 1990, houve um fortalecimento do v</a:t>
            </a:r>
            <a:r>
              <a:rPr lang="en-US" altLang="en-US" sz="5000"/>
              <a:t>í</a:t>
            </a:r>
            <a:r>
              <a:rPr lang="en-US" altLang="pt-BR" sz="5000"/>
              <a:t>nculo Brasil-China, devido a uma correla</a:t>
            </a:r>
            <a:r>
              <a:rPr lang="" altLang="en-US" sz="5000"/>
              <a:t>ç</a:t>
            </a:r>
            <a:r>
              <a:rPr lang="en-US" altLang="en-US" sz="5000"/>
              <a:t>ã</a:t>
            </a:r>
            <a:r>
              <a:rPr lang="en-US" altLang="pt-BR" sz="5000"/>
              <a:t>o comercial na alta demanda de exporta</a:t>
            </a:r>
            <a:r>
              <a:rPr lang="" altLang="en-US" sz="5000"/>
              <a:t>ç</a:t>
            </a:r>
            <a:r>
              <a:rPr lang="en-US" altLang="en-US" sz="5000"/>
              <a:t>ã</a:t>
            </a:r>
            <a:r>
              <a:rPr lang="en-US" altLang="pt-BR" sz="5000"/>
              <a:t>o de commodities por parte do Brasil e na importa</a:t>
            </a:r>
            <a:r>
              <a:rPr lang="" altLang="en-US" sz="5000"/>
              <a:t>ç</a:t>
            </a:r>
            <a:r>
              <a:rPr lang="en-US" altLang="en-US" sz="5000"/>
              <a:t>ã</a:t>
            </a:r>
            <a:r>
              <a:rPr lang="en-US" altLang="pt-BR" sz="5000"/>
              <a:t>o de manufaturados chineses</a:t>
            </a:r>
            <a:r>
              <a:rPr lang="pt-BR" altLang="en-US" sz="5000"/>
              <a:t>.</a:t>
            </a:r>
            <a:endParaRPr lang="pt-BR" altLang="en-US" sz="5000"/>
          </a:p>
          <a:p>
            <a:pPr marL="0" lvl="0" indent="0" algn="just" eaLnBrk="1" hangingPunct="1">
              <a:spcBef>
                <a:spcPct val="0"/>
              </a:spcBef>
              <a:buNone/>
            </a:pPr>
            <a:endParaRPr lang="en-US" altLang="pt-BR" sz="5000"/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pt-BR" altLang="pt-BR" sz="5000" b="1" dirty="0"/>
              <a:t>Objetivos</a:t>
            </a:r>
            <a:endParaRPr lang="pt-BR" altLang="pt-BR" sz="5000" b="1" dirty="0"/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pt-BR" altLang="pt-BR" sz="5000" dirty="0"/>
              <a:t> - Analisar a evolução da política externa brasileira em relação a China, entendendo suas divergências e sua influência nos âmbitos econômico e político.</a:t>
            </a:r>
            <a:endParaRPr lang="pt-BR" altLang="pt-BR" sz="5000" dirty="0"/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pt-BR" altLang="pt-BR" sz="5000" dirty="0"/>
              <a:t>- Discorrer sobre a relação no pós Guerra-Fria que aproximou os dois países fortalecendo suas respectivas economias.</a:t>
            </a:r>
            <a:endParaRPr lang="pt-BR" altLang="pt-BR" sz="5000" dirty="0"/>
          </a:p>
          <a:p>
            <a:pPr marL="0" lvl="0" indent="0" eaLnBrk="1" hangingPunct="1">
              <a:spcBef>
                <a:spcPct val="0"/>
              </a:spcBef>
              <a:buNone/>
            </a:pPr>
            <a:endParaRPr lang="pt-BR" altLang="pt-BR" sz="8600" dirty="0"/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pt-BR" altLang="pt-BR" sz="5000" b="1" dirty="0"/>
              <a:t>Metodologia</a:t>
            </a:r>
            <a:endParaRPr lang="pt-BR" altLang="pt-BR" sz="5000" b="1" dirty="0"/>
          </a:p>
          <a:p>
            <a:pPr marL="0" lvl="0" indent="0" algn="just" eaLnBrk="1" hangingPunct="1">
              <a:spcBef>
                <a:spcPct val="0"/>
              </a:spcBef>
              <a:buNone/>
            </a:pPr>
            <a:r>
              <a:rPr lang="en-US" altLang="pt-BR" sz="5000"/>
              <a:t>Utilizou-se de uma base de dados secund</a:t>
            </a:r>
            <a:r>
              <a:rPr lang="en-US" altLang="en-US" sz="5000"/>
              <a:t>á</a:t>
            </a:r>
            <a:r>
              <a:rPr lang="en-US" altLang="pt-BR" sz="5000"/>
              <a:t>rios e qualitativos como vi</a:t>
            </a:r>
            <a:r>
              <a:rPr lang="en-US" altLang="en-US" sz="5000"/>
              <a:t>é</a:t>
            </a:r>
            <a:r>
              <a:rPr lang="en-US" altLang="pt-BR" sz="5000"/>
              <a:t>s te</a:t>
            </a:r>
            <a:r>
              <a:rPr lang="en-US" altLang="en-US" sz="5000"/>
              <a:t>ó</a:t>
            </a:r>
            <a:r>
              <a:rPr lang="en-US" altLang="pt-BR" sz="5000"/>
              <a:t>rico para este trabalho, com artigos e fontes te</a:t>
            </a:r>
            <a:r>
              <a:rPr lang="en-US" altLang="en-US" sz="5000"/>
              <a:t>ó</a:t>
            </a:r>
            <a:r>
              <a:rPr lang="en-US" altLang="pt-BR" sz="5000"/>
              <a:t>ricas publicados no per</a:t>
            </a:r>
            <a:r>
              <a:rPr lang="en-US" altLang="en-US" sz="5000"/>
              <a:t>í</a:t>
            </a:r>
            <a:r>
              <a:rPr lang="en-US" altLang="pt-BR" sz="5000"/>
              <a:t>odo de 2004 a 2023</a:t>
            </a:r>
            <a:endParaRPr lang="en-US" altLang="pt-BR" sz="5000"/>
          </a:p>
          <a:p>
            <a:pPr marL="0" lvl="0" indent="0" algn="just" eaLnBrk="1" hangingPunct="1">
              <a:spcBef>
                <a:spcPct val="0"/>
              </a:spcBef>
              <a:buNone/>
            </a:pPr>
            <a:endParaRPr lang="pt-BR" altLang="pt-BR" sz="5000" dirty="0"/>
          </a:p>
        </p:txBody>
      </p:sp>
      <p:sp>
        <p:nvSpPr>
          <p:cNvPr id="6150" name="Text Box 13"/>
          <p:cNvSpPr txBox="1"/>
          <p:nvPr/>
        </p:nvSpPr>
        <p:spPr>
          <a:xfrm>
            <a:off x="17176750" y="9912350"/>
            <a:ext cx="13719175" cy="30530165"/>
          </a:xfrm>
          <a:prstGeom prst="rect">
            <a:avLst/>
          </a:prstGeom>
          <a:noFill/>
          <a:ln w="9525">
            <a:noFill/>
          </a:ln>
        </p:spPr>
        <p:txBody>
          <a:bodyPr lIns="91422" tIns="45711" rIns="91422" bIns="45711">
            <a:spAutoFit/>
          </a:bodyPr>
          <a:lstStyle>
            <a:lvl1pPr marL="1617980" indent="-1617980" algn="l" defTabSz="4318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08375" indent="-1346200" algn="l" defTabSz="43180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3100">
                <a:solidFill>
                  <a:schemeClr val="tx1"/>
                </a:solidFill>
                <a:latin typeface="+mn-lt"/>
              </a:defRPr>
            </a:lvl2pPr>
            <a:lvl3pPr marL="5399405" indent="-1081405" algn="l" defTabSz="4318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300">
                <a:solidFill>
                  <a:schemeClr val="tx1"/>
                </a:solidFill>
                <a:latin typeface="+mn-lt"/>
              </a:defRPr>
            </a:lvl3pPr>
            <a:lvl4pPr marL="7561580" indent="-1081405" algn="l" defTabSz="43180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9500">
                <a:solidFill>
                  <a:schemeClr val="tx1"/>
                </a:solidFill>
                <a:latin typeface="+mn-lt"/>
              </a:defRPr>
            </a:lvl4pPr>
            <a:lvl5pPr marL="9723755" indent="-1081405" algn="l" defTabSz="43180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pt-BR" altLang="pt-BR" sz="5000" b="1" dirty="0"/>
              <a:t>Resultados</a:t>
            </a:r>
            <a:endParaRPr lang="pt-BR" altLang="pt-BR" sz="5000" dirty="0"/>
          </a:p>
          <a:p>
            <a:pPr marL="0" lvl="0" indent="0" algn="just" eaLnBrk="1" hangingPunct="1">
              <a:spcBef>
                <a:spcPct val="0"/>
              </a:spcBef>
              <a:buNone/>
            </a:pPr>
            <a:r>
              <a:rPr lang="en-US" altLang="pt-BR" sz="5000"/>
              <a:t>Em um contexto de p</a:t>
            </a:r>
            <a:r>
              <a:rPr lang="en-US" altLang="en-US" sz="5000"/>
              <a:t>ó</a:t>
            </a:r>
            <a:r>
              <a:rPr lang="en-US" altLang="pt-BR" sz="5000"/>
              <a:t>s Guerra-Fria, o Brasil buscava ampliar seus parceiros comerciais adotando uma pol</a:t>
            </a:r>
            <a:r>
              <a:rPr lang="en-US" altLang="en-US" sz="5000"/>
              <a:t>í</a:t>
            </a:r>
            <a:r>
              <a:rPr lang="en-US" altLang="pt-BR" sz="5000"/>
              <a:t>tica externa aberta à potenciais aliados econômicos, esse per</a:t>
            </a:r>
            <a:r>
              <a:rPr lang="en-US" altLang="en-US" sz="5000"/>
              <a:t>í</a:t>
            </a:r>
            <a:r>
              <a:rPr lang="en-US" altLang="pt-BR" sz="5000"/>
              <a:t>odo foi marcado pela amplia</a:t>
            </a:r>
            <a:r>
              <a:rPr lang="" altLang="en-US" sz="5000"/>
              <a:t>ç</a:t>
            </a:r>
            <a:r>
              <a:rPr lang="en-US" altLang="en-US" sz="5000"/>
              <a:t>ã</a:t>
            </a:r>
            <a:r>
              <a:rPr lang="en-US" altLang="pt-BR" sz="5000"/>
              <a:t>o de suas rela</a:t>
            </a:r>
            <a:r>
              <a:rPr lang="" altLang="en-US" sz="5000"/>
              <a:t>çõ</a:t>
            </a:r>
            <a:r>
              <a:rPr lang="en-US" altLang="pt-BR" sz="5000"/>
              <a:t>es com a China, firmando acordos de cunho comercial, que permitiram a exporta</a:t>
            </a:r>
            <a:r>
              <a:rPr lang="" altLang="en-US" sz="5000"/>
              <a:t>ç</a:t>
            </a:r>
            <a:r>
              <a:rPr lang="en-US" altLang="en-US" sz="5000"/>
              <a:t>ã</a:t>
            </a:r>
            <a:r>
              <a:rPr lang="en-US" altLang="pt-BR" sz="5000"/>
              <a:t>o de commodities por parte do Brasil e a importa</a:t>
            </a:r>
            <a:r>
              <a:rPr lang="" altLang="en-US" sz="5000"/>
              <a:t>ç</a:t>
            </a:r>
            <a:r>
              <a:rPr lang="en-US" altLang="en-US" sz="5000"/>
              <a:t>ã</a:t>
            </a:r>
            <a:r>
              <a:rPr lang="en-US" altLang="pt-BR" sz="5000"/>
              <a:t>o de manufaturados chineses, firmando entre eles a bilateralidade econômica.</a:t>
            </a:r>
            <a:endParaRPr lang="pt-BR" altLang="pt-BR" sz="8600" dirty="0"/>
          </a:p>
          <a:p>
            <a:pPr marL="0" lvl="0" indent="0" eaLnBrk="1" hangingPunct="1">
              <a:spcBef>
                <a:spcPct val="0"/>
              </a:spcBef>
              <a:buNone/>
            </a:pPr>
            <a:endParaRPr lang="pt-BR" altLang="pt-BR" sz="5000" dirty="0"/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pt-BR" altLang="pt-BR" sz="5000" b="1" dirty="0"/>
              <a:t>Conclusões</a:t>
            </a:r>
            <a:endParaRPr lang="en-US" altLang="pt-BR" sz="5000"/>
          </a:p>
          <a:p>
            <a:pPr marL="0" lvl="0" indent="0" algn="just" eaLnBrk="1" hangingPunct="1">
              <a:spcBef>
                <a:spcPct val="0"/>
              </a:spcBef>
              <a:buNone/>
            </a:pPr>
            <a:r>
              <a:rPr lang="en-US" altLang="pt-BR" sz="5000"/>
              <a:t>  Conclui-se que embora possuam diferen</a:t>
            </a:r>
            <a:r>
              <a:rPr lang="" altLang="en-US" sz="5000"/>
              <a:t>ç</a:t>
            </a:r>
            <a:r>
              <a:rPr lang="en-US" altLang="pt-BR" sz="5000"/>
              <a:t>as no sistema pol</a:t>
            </a:r>
            <a:r>
              <a:rPr lang="en-US" altLang="en-US" sz="5000"/>
              <a:t>í</a:t>
            </a:r>
            <a:r>
              <a:rPr lang="en-US" altLang="pt-BR" sz="5000"/>
              <a:t>tico, ambos demonstraram similaridades em alguns princ</a:t>
            </a:r>
            <a:r>
              <a:rPr lang="en-US" altLang="en-US" sz="5000"/>
              <a:t>í</a:t>
            </a:r>
            <a:r>
              <a:rPr lang="en-US" altLang="pt-BR" sz="5000"/>
              <a:t>pios de pol</a:t>
            </a:r>
            <a:r>
              <a:rPr lang="en-US" altLang="en-US" sz="5000"/>
              <a:t>í</a:t>
            </a:r>
            <a:r>
              <a:rPr lang="en-US" altLang="pt-BR" sz="5000"/>
              <a:t>tica externa, principalmente a determina</a:t>
            </a:r>
            <a:r>
              <a:rPr lang="" altLang="en-US" sz="5000"/>
              <a:t>ç</a:t>
            </a:r>
            <a:r>
              <a:rPr lang="en-US" altLang="en-US" sz="5000"/>
              <a:t>ã</a:t>
            </a:r>
            <a:r>
              <a:rPr lang="en-US" altLang="pt-BR" sz="5000"/>
              <a:t>o em assegurar a autonomia internacional, com destaque na soberania nacional e integridade territorial, opondo-se assim a qualquer tipo de interfer</a:t>
            </a:r>
            <a:r>
              <a:rPr lang="en-US" altLang="en-US" sz="5000"/>
              <a:t>ê</a:t>
            </a:r>
            <a:r>
              <a:rPr lang="en-US" altLang="pt-BR" sz="5000"/>
              <a:t>ncia externa nos assuntos internos </a:t>
            </a:r>
            <a:endParaRPr lang="en-US" altLang="pt-BR"/>
          </a:p>
          <a:p>
            <a:pPr marL="0" lvl="0" indent="0" algn="ctr" eaLnBrk="1" hangingPunct="1">
              <a:spcBef>
                <a:spcPct val="0"/>
              </a:spcBef>
              <a:buNone/>
            </a:pPr>
            <a:endParaRPr lang="pt-BR" altLang="pt-BR" sz="5000" b="1" dirty="0"/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pt-BR" altLang="pt-BR" sz="5000" b="1" dirty="0"/>
              <a:t>Bibliografia</a:t>
            </a:r>
            <a:endParaRPr lang="en-US" altLang="pt-BR" sz="5000"/>
          </a:p>
          <a:p>
            <a:pPr marL="0" lvl="0" indent="0" algn="just" eaLnBrk="1" hangingPunct="1">
              <a:spcBef>
                <a:spcPct val="0"/>
              </a:spcBef>
              <a:buNone/>
            </a:pPr>
            <a:r>
              <a:rPr lang="en-US" altLang="pt-BR" sz="5000"/>
              <a:t>JUNIOR. R. H; RIBEIRO. F. P. As rela</a:t>
            </a:r>
            <a:r>
              <a:rPr lang="" altLang="en-US" sz="5000"/>
              <a:t>çõ</a:t>
            </a:r>
            <a:r>
              <a:rPr lang="en-US" altLang="pt-BR" sz="5000"/>
              <a:t>es bilaterais Brasil-China: uma rela</a:t>
            </a:r>
            <a:r>
              <a:rPr lang="" altLang="en-US" sz="5000"/>
              <a:t>ç</a:t>
            </a:r>
            <a:r>
              <a:rPr lang="en-US" altLang="en-US" sz="5000"/>
              <a:t>ã</a:t>
            </a:r>
            <a:r>
              <a:rPr lang="en-US" altLang="pt-BR" sz="5000"/>
              <a:t>o em processo de afirma</a:t>
            </a:r>
            <a:r>
              <a:rPr lang="" altLang="en-US" sz="5000"/>
              <a:t>ç</a:t>
            </a:r>
            <a:r>
              <a:rPr lang="en-US" altLang="en-US" sz="5000"/>
              <a:t>ã</a:t>
            </a:r>
            <a:r>
              <a:rPr lang="en-US" altLang="pt-BR" sz="5000"/>
              <a:t>o. Carta internacional, v.8 n.1. p 165-187. 2013.</a:t>
            </a:r>
            <a:endParaRPr lang="en-US" altLang="pt-BR" sz="5000"/>
          </a:p>
          <a:p>
            <a:pPr marL="0" lvl="0" indent="0" algn="just" eaLnBrk="1" hangingPunct="1">
              <a:spcBef>
                <a:spcPct val="0"/>
              </a:spcBef>
              <a:buNone/>
            </a:pPr>
            <a:r>
              <a:rPr lang="en-US" altLang="pt-BR" sz="5000"/>
              <a:t>MARRA, A. et al. As Bases da pol</a:t>
            </a:r>
            <a:r>
              <a:rPr lang="en-US" altLang="en-US" sz="5000"/>
              <a:t>í</a:t>
            </a:r>
            <a:r>
              <a:rPr lang="en-US" altLang="pt-BR" sz="5000"/>
              <a:t>tica externa bolsonarista: rela</a:t>
            </a:r>
            <a:r>
              <a:rPr lang="" altLang="en-US" sz="5000"/>
              <a:t>çõ</a:t>
            </a:r>
            <a:r>
              <a:rPr lang="en-US" altLang="pt-BR" sz="5000"/>
              <a:t>es internacionais em um mundo em transforma</a:t>
            </a:r>
            <a:r>
              <a:rPr lang="" altLang="en-US" sz="5000"/>
              <a:t>ç</a:t>
            </a:r>
            <a:r>
              <a:rPr lang="en-US" altLang="en-US" sz="5000"/>
              <a:t>ã</a:t>
            </a:r>
            <a:r>
              <a:rPr lang="en-US" altLang="pt-BR" sz="5000"/>
              <a:t>o. In:. Santo Andr</a:t>
            </a:r>
            <a:r>
              <a:rPr lang="en-US" altLang="en-US" sz="5000"/>
              <a:t>é</a:t>
            </a:r>
            <a:r>
              <a:rPr lang="en-US" altLang="pt-BR" sz="5000"/>
              <a:t>: UFABC, [s.d.]. p. 229</a:t>
            </a:r>
            <a:r>
              <a:rPr lang="pt-BR" altLang="en-US" sz="5000"/>
              <a:t>.</a:t>
            </a:r>
            <a:endParaRPr lang="pt-BR" altLang="pt-BR" sz="6000" b="1" dirty="0"/>
          </a:p>
          <a:p>
            <a:pPr marL="0" lvl="0" indent="0" algn="ctr" eaLnBrk="1" hangingPunct="1">
              <a:spcBef>
                <a:spcPct val="0"/>
              </a:spcBef>
              <a:buNone/>
            </a:pPr>
            <a:endParaRPr lang="pt-BR" altLang="pt-BR" sz="6000" b="1" dirty="0"/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pt-BR" altLang="pt-BR" sz="5000" b="1" dirty="0"/>
              <a:t>Agradecimentos</a:t>
            </a:r>
            <a:endParaRPr lang="pt-BR" altLang="pt-BR" sz="5000" b="1" dirty="0"/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pt-BR" sz="5000"/>
              <a:t>Andrea Luiza Resende</a:t>
            </a:r>
            <a:r>
              <a:rPr lang="pt-BR" altLang="en-US" sz="5000"/>
              <a:t> e </a:t>
            </a:r>
            <a:r>
              <a:rPr lang="en-US" altLang="pt-BR" sz="5000"/>
              <a:t>Rafaela Resende Sanches</a:t>
            </a:r>
            <a:r>
              <a:rPr lang="pt-BR" altLang="en-US" sz="5000"/>
              <a:t>.</a:t>
            </a:r>
            <a:endParaRPr lang="en-US" altLang="pt-BR" sz="5000"/>
          </a:p>
          <a:p>
            <a:pPr marL="0" lvl="0" indent="0" eaLnBrk="1" hangingPunct="1">
              <a:spcBef>
                <a:spcPct val="0"/>
              </a:spcBef>
              <a:buNone/>
            </a:pPr>
            <a:endParaRPr lang="en-US" altLang="pt-BR" sz="5000"/>
          </a:p>
          <a:p>
            <a:pPr marL="0" lvl="0" indent="0" eaLnBrk="1" hangingPunct="1">
              <a:spcBef>
                <a:spcPct val="0"/>
              </a:spcBef>
              <a:buNone/>
            </a:pPr>
            <a:endParaRPr lang="pt-BR" altLang="pt-BR" sz="8600" dirty="0"/>
          </a:p>
          <a:p>
            <a:pPr marL="0" lvl="0" indent="0" algn="ctr" eaLnBrk="1" hangingPunct="1">
              <a:spcBef>
                <a:spcPct val="0"/>
              </a:spcBef>
              <a:buNone/>
            </a:pPr>
            <a:endParaRPr lang="pt-BR" altLang="pt-BR" sz="4100" dirty="0"/>
          </a:p>
          <a:p>
            <a:pPr marL="0" lvl="0" indent="0" algn="ctr" eaLnBrk="1" hangingPunct="1">
              <a:spcBef>
                <a:spcPct val="0"/>
              </a:spcBef>
              <a:buNone/>
            </a:pPr>
            <a:endParaRPr lang="pt-BR" altLang="pt-BR" sz="4100" dirty="0"/>
          </a:p>
        </p:txBody>
      </p:sp>
      <p:sp>
        <p:nvSpPr>
          <p:cNvPr id="6151" name="CaixaDeTexto 1"/>
          <p:cNvSpPr txBox="1"/>
          <p:nvPr/>
        </p:nvSpPr>
        <p:spPr>
          <a:xfrm>
            <a:off x="4896168" y="6977380"/>
            <a:ext cx="19300825" cy="23228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1617980" indent="-1617980" algn="l" defTabSz="4318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08375" indent="-1346200" algn="l" defTabSz="43180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3100">
                <a:solidFill>
                  <a:schemeClr val="tx1"/>
                </a:solidFill>
                <a:latin typeface="+mn-lt"/>
              </a:defRPr>
            </a:lvl2pPr>
            <a:lvl3pPr marL="5399405" indent="-1081405" algn="l" defTabSz="4318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300">
                <a:solidFill>
                  <a:schemeClr val="tx1"/>
                </a:solidFill>
                <a:latin typeface="+mn-lt"/>
              </a:defRPr>
            </a:lvl3pPr>
            <a:lvl4pPr marL="7561580" indent="-1081405" algn="l" defTabSz="43180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9500">
                <a:solidFill>
                  <a:schemeClr val="tx1"/>
                </a:solidFill>
                <a:latin typeface="+mn-lt"/>
              </a:defRPr>
            </a:lvl4pPr>
            <a:lvl5pPr marL="9723755" indent="-1081405" algn="l" defTabSz="43180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defTabSz="914400" eaLnBrk="1" hangingPunct="1">
              <a:spcBef>
                <a:spcPct val="0"/>
              </a:spcBef>
              <a:buNone/>
            </a:pPr>
            <a:r>
              <a:rPr lang="pt-BR" altLang="pt-BR" sz="5000" dirty="0"/>
              <a:t>Centro Universitário UNA</a:t>
            </a:r>
            <a:endParaRPr lang="pt-BR" altLang="pt-BR" sz="5000" dirty="0"/>
          </a:p>
          <a:p>
            <a:pPr marL="0" lvl="0" indent="0" algn="ctr" defTabSz="914400" eaLnBrk="1" hangingPunct="1">
              <a:spcBef>
                <a:spcPct val="0"/>
              </a:spcBef>
              <a:buNone/>
            </a:pPr>
            <a:r>
              <a:rPr lang="pt-BR" altLang="pt-BR" sz="5000" dirty="0"/>
              <a:t>Relações Internacionais</a:t>
            </a:r>
            <a:endParaRPr lang="pt-BR" altLang="pt-BR" sz="4500" dirty="0"/>
          </a:p>
          <a:p>
            <a:pPr marL="0" lvl="0" indent="0" defTabSz="914400" eaLnBrk="1" hangingPunct="1">
              <a:spcBef>
                <a:spcPct val="0"/>
              </a:spcBef>
              <a:buNone/>
            </a:pPr>
            <a:endParaRPr lang="pt-BR" altLang="pt-BR" sz="4500" dirty="0"/>
          </a:p>
        </p:txBody>
      </p:sp>
      <p:sp>
        <p:nvSpPr>
          <p:cNvPr id="10" name="Retângulo de cantos arredondados 2"/>
          <p:cNvSpPr/>
          <p:nvPr/>
        </p:nvSpPr>
        <p:spPr bwMode="auto">
          <a:xfrm>
            <a:off x="144780" y="-35560"/>
            <a:ext cx="32404050" cy="4829175"/>
          </a:xfrm>
          <a:prstGeom prst="roundRect">
            <a:avLst/>
          </a:prstGeom>
          <a:gradFill>
            <a:gsLst>
              <a:gs pos="70700">
                <a:srgbClr val="FFEDC3"/>
              </a:gs>
              <a:gs pos="0">
                <a:srgbClr val="D038B7"/>
              </a:gs>
              <a:gs pos="50000">
                <a:srgbClr val="FFC137"/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pt-BR" sz="5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altLang="pt-BR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pt-BR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pt-BR" sz="7000" b="1" i="0" u="none" strike="noStrike" kern="120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EVOLU</a:t>
            </a:r>
            <a:r>
              <a:rPr kumimoji="0" lang="" altLang="en-US" sz="7000" b="1" i="0" u="none" strike="noStrike" kern="120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ÇÃ</a:t>
            </a:r>
            <a:r>
              <a:rPr kumimoji="0" lang="en-US" altLang="pt-BR" sz="7000" b="1" i="0" u="none" strike="noStrike" kern="120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O DAS RELA</a:t>
            </a:r>
            <a:r>
              <a:rPr kumimoji="0" lang="" altLang="en-US" sz="7000" b="1" i="0" u="none" strike="noStrike" kern="120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ÇÕ</a:t>
            </a:r>
            <a:r>
              <a:rPr kumimoji="0" lang="en-US" altLang="pt-BR" sz="7000" b="1" i="0" u="none" strike="noStrike" kern="120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ES ENTRE BRASIL E CHINA DE 1990 A 2023</a:t>
            </a:r>
            <a:endParaRPr kumimoji="0" lang="en-US" altLang="pt-BR" sz="7000" b="1" i="0" u="none" strike="noStrike" kern="1200" cap="none" spc="0" normalizeH="0" baseline="0" noProof="0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53" name="Imagem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4640" y="31755715"/>
            <a:ext cx="9039225" cy="5080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3180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pt-BR" sz="8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3180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pt-BR" sz="8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2198</Words>
  <Application>WPS Presentation</Application>
  <PresentationFormat>Personalizar</PresentationFormat>
  <Paragraphs>38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Arial</vt:lpstr>
      <vt:lpstr>SimSun</vt:lpstr>
      <vt:lpstr>Wingdings</vt:lpstr>
      <vt:lpstr>Calibri</vt:lpstr>
      <vt:lpstr>Microsoft YaHei</vt:lpstr>
      <vt:lpstr>Arial Unicode MS</vt:lpstr>
      <vt:lpstr>Design padrão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Ana Paula</dc:creator>
  <cp:lastModifiedBy>google1590675960</cp:lastModifiedBy>
  <cp:revision>67</cp:revision>
  <dcterms:created xsi:type="dcterms:W3CDTF">2007-04-30T12:53:49Z</dcterms:created>
  <dcterms:modified xsi:type="dcterms:W3CDTF">2024-11-26T00:06:57Z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9462A314F5904C0B9AA9A3CAF9DAFCE1_12</vt:lpwstr>
  </property>
  <property fmtid="{D5CDD505-2E9C-101B-9397-08002B2CF9AE}" pid="3" name="KSOProductBuildVer">
    <vt:lpwstr>1046-12.2.0.18911</vt:lpwstr>
  </property>
</Properties>
</file>