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30275213" cy="42803763"/>
  <p:notesSz cx="6858000" cy="9144000"/>
  <p:embeddedFontLst>
    <p:embeddedFont>
      <p:font typeface="Aleo" pitchFamily="2" charset="77"/>
      <p:regular r:id="rId4"/>
      <p:bold r:id="rId5"/>
      <p:italic r:id="rId6"/>
      <p:boldItalic r:id="rId7"/>
    </p:embeddedFont>
    <p:embeddedFont>
      <p:font typeface="Arial Nova" panose="020B050402020202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481" userDrawn="1">
          <p15:clr>
            <a:srgbClr val="A4A3A4"/>
          </p15:clr>
        </p15:guide>
        <p15:guide id="2" pos="9513" userDrawn="1">
          <p15:clr>
            <a:srgbClr val="A4A3A4"/>
          </p15:clr>
        </p15:guide>
      </p15:sldGuideLst>
    </p:ext>
    <p:ext uri="GoogleSlidesCustomDataVersion2">
      <go:slidesCustomData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="" r:id="rId24" roundtripDataSignature="AMtx7mgXmdwJqnX9dJrK6D/BNh+gIKa/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7D22"/>
    <a:srgbClr val="EB6D30"/>
    <a:srgbClr val="FDF3EA"/>
    <a:srgbClr val="275AA4"/>
    <a:srgbClr val="009E99"/>
    <a:srgbClr val="642140"/>
    <a:srgbClr val="868FBC"/>
    <a:srgbClr val="265DA3"/>
    <a:srgbClr val="46206B"/>
    <a:srgbClr val="2265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CDBD1E-AF1E-4398-8369-F1FE1A526C34}" v="1" dt="2024-06-19T13:42:53.3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734" autoAdjust="0"/>
    <p:restoredTop sz="90658"/>
  </p:normalViewPr>
  <p:slideViewPr>
    <p:cSldViewPr snapToGrid="0">
      <p:cViewPr>
        <p:scale>
          <a:sx n="43" d="100"/>
          <a:sy n="43" d="100"/>
        </p:scale>
        <p:origin x="1272" y="144"/>
      </p:cViewPr>
      <p:guideLst>
        <p:guide orient="horz" pos="13481"/>
        <p:guide pos="95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26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24" Type="http://customschemas.google.com/relationships/presentationmetadata" Target="metadata"/><Relationship Id="rId5" Type="http://schemas.openxmlformats.org/officeDocument/2006/relationships/font" Target="fonts/font2.fntdata"/><Relationship Id="rId28" Type="http://schemas.openxmlformats.org/officeDocument/2006/relationships/tableStyles" Target="tableStyle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CFB8470D-DE14-81B7-E666-E13F2EE245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8F234E79-4924-22BE-8A13-0487350EBB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20A7ABB0-5FAE-5E36-9AD3-2363B576B6C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60257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65"/>
              <a:buFont typeface="Calibri"/>
              <a:buNone/>
              <a:defRPr sz="19865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t-BR"/>
              <a:t>Clique para editar o título Mestre</a:t>
            </a:r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7946"/>
              <a:buNone/>
              <a:defRPr sz="7946"/>
            </a:lvl1pPr>
            <a:lvl2pPr lvl="1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None/>
              <a:defRPr sz="6622"/>
            </a:lvl2pPr>
            <a:lvl3pPr lvl="2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None/>
              <a:defRPr sz="5960"/>
            </a:lvl3pPr>
            <a:lvl4pPr lvl="3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4pPr>
            <a:lvl5pPr lvl="4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5pPr>
            <a:lvl6pPr lvl="5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6pPr>
            <a:lvl7pPr lvl="6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7pPr>
            <a:lvl8pPr lvl="7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8pPr>
            <a:lvl9pPr lvl="8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9pPr>
          </a:lstStyle>
          <a:p>
            <a:r>
              <a:rPr lang="pt-BR"/>
              <a:t>Clique para editar o estilo do subtítulo Mestre</a:t>
            </a:r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t-BR"/>
              <a:t>Clique para editar o título Mestre</a:t>
            </a:r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2081421" y="11394520"/>
            <a:ext cx="12866966" cy="271585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15326826" y="11394520"/>
            <a:ext cx="12866966" cy="271585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t-BR"/>
              <a:t>Clique para editar o título Mestre</a:t>
            </a:r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7946"/>
              <a:buNone/>
              <a:defRPr sz="7946" b="1"/>
            </a:lvl1pPr>
            <a:lvl2pPr marL="914400" lvl="1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None/>
              <a:defRPr sz="6622" b="1"/>
            </a:lvl2pPr>
            <a:lvl3pPr marL="1371600" lvl="2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None/>
              <a:defRPr sz="5960" b="1"/>
            </a:lvl3pPr>
            <a:lvl4pPr marL="1828800" lvl="3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4pPr>
            <a:lvl5pPr marL="2286000" lvl="4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5pPr>
            <a:lvl6pPr marL="2743200" lvl="5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6pPr>
            <a:lvl7pPr marL="3200400" lvl="6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7pPr>
            <a:lvl8pPr marL="3657600" lvl="7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8pPr>
            <a:lvl9pPr marL="4114800" lvl="8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2085368" y="15635264"/>
            <a:ext cx="12807832" cy="22997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15326828" y="10492870"/>
            <a:ext cx="12870909" cy="5142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7946"/>
              <a:buNone/>
              <a:defRPr sz="7946" b="1"/>
            </a:lvl1pPr>
            <a:lvl2pPr marL="914400" lvl="1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None/>
              <a:defRPr sz="6622" b="1"/>
            </a:lvl2pPr>
            <a:lvl3pPr marL="1371600" lvl="2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None/>
              <a:defRPr sz="5960" b="1"/>
            </a:lvl3pPr>
            <a:lvl4pPr marL="1828800" lvl="3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4pPr>
            <a:lvl5pPr marL="2286000" lvl="4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5pPr>
            <a:lvl6pPr marL="2743200" lvl="5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6pPr>
            <a:lvl7pPr marL="3200400" lvl="6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7pPr>
            <a:lvl8pPr marL="3657600" lvl="7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8pPr>
            <a:lvl9pPr marL="4114800" lvl="8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15326828" y="15635264"/>
            <a:ext cx="12870909" cy="22997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t-BR"/>
              <a:t>Clique para editar o título Mestre</a:t>
            </a:r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Em Branco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95"/>
              <a:buFont typeface="Calibri"/>
              <a:buNone/>
              <a:defRPr sz="10595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t-BR"/>
              <a:t>Clique para editar o título Mestre</a:t>
            </a:r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12870909" y="6162959"/>
            <a:ext cx="15326827" cy="30418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901382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0595"/>
              <a:buChar char="•"/>
              <a:defRPr sz="10595"/>
            </a:lvl1pPr>
            <a:lvl2pPr marL="914400" lvl="1" indent="-817308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9271"/>
              <a:buChar char="•"/>
              <a:defRPr sz="9271"/>
            </a:lvl2pPr>
            <a:lvl3pPr marL="1371600" lvl="2" indent="-733171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7946"/>
              <a:buChar char="•"/>
              <a:defRPr sz="7946"/>
            </a:lvl3pPr>
            <a:lvl4pPr marL="1828800" lvl="3" indent="-649097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4pPr>
            <a:lvl5pPr marL="2286000" lvl="4" indent="-649097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5pPr>
            <a:lvl6pPr marL="2743200" lvl="5" indent="-649097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6pPr>
            <a:lvl7pPr marL="3200400" lvl="6" indent="-649097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7pPr>
            <a:lvl8pPr marL="3657600" lvl="7" indent="-649097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8pPr>
            <a:lvl9pPr marL="4114800" lvl="8" indent="-649096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2085364" y="12841129"/>
            <a:ext cx="9764544" cy="23789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1pPr>
            <a:lvl2pPr marL="914400" lvl="1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4635"/>
              <a:buNone/>
              <a:defRPr sz="4635"/>
            </a:lvl2pPr>
            <a:lvl3pPr marL="1371600" lvl="2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973"/>
              <a:buNone/>
              <a:defRPr sz="3973"/>
            </a:lvl3pPr>
            <a:lvl4pPr marL="1828800" lvl="3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4pPr>
            <a:lvl5pPr marL="2286000" lvl="4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5pPr>
            <a:lvl6pPr marL="2743200" lvl="5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6pPr>
            <a:lvl7pPr marL="3200400" lvl="6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7pPr>
            <a:lvl8pPr marL="3657600" lvl="7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8pPr>
            <a:lvl9pPr marL="4114800" lvl="8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95"/>
              <a:buFont typeface="Calibri"/>
              <a:buNone/>
              <a:defRPr sz="10595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t-BR"/>
              <a:t>Clique para editar o título Mestre</a:t>
            </a:r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2870909" y="6162959"/>
            <a:ext cx="15326827" cy="3041841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2085364" y="12841129"/>
            <a:ext cx="9764544" cy="23789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1pPr>
            <a:lvl2pPr marL="914400" lvl="1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4635"/>
              <a:buNone/>
              <a:defRPr sz="4635"/>
            </a:lvl2pPr>
            <a:lvl3pPr marL="1371600" lvl="2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973"/>
              <a:buNone/>
              <a:defRPr sz="3973"/>
            </a:lvl3pPr>
            <a:lvl4pPr marL="1828800" lvl="3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4pPr>
            <a:lvl5pPr marL="2286000" lvl="4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5pPr>
            <a:lvl6pPr marL="2743200" lvl="5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6pPr>
            <a:lvl7pPr marL="3200400" lvl="6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7pPr>
            <a:lvl8pPr marL="3657600" lvl="7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8pPr>
            <a:lvl9pPr marL="4114800" lvl="8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t-BR"/>
              <a:t>Clique para editar o título Mestre</a:t>
            </a:r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1558310" y="11917631"/>
            <a:ext cx="27158594" cy="26112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6792642" y="17151963"/>
            <a:ext cx="36274211" cy="6528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t-BR"/>
              <a:t>Clique para editar o título Mestre</a:t>
            </a:r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6452763" y="10813091"/>
            <a:ext cx="36274211" cy="19205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68"/>
              <a:buFont typeface="Calibri"/>
              <a:buNone/>
              <a:defRPr sz="145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817308" algn="l" rtl="0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9271"/>
              <a:buFont typeface="Arial"/>
              <a:buChar char="•"/>
              <a:defRPr sz="92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33171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7946"/>
              <a:buFont typeface="Arial"/>
              <a:buChar char="•"/>
              <a:defRPr sz="79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49097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Font typeface="Arial"/>
              <a:buChar char="•"/>
              <a:defRPr sz="662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07060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sz="5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07060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sz="5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07060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sz="5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07060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sz="5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07060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sz="5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07059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sz="5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186/s12877-022-03133-5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doi.org/10.1590/1980-5764-dn-2022-s107p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5.png"/><Relationship Id="rId5" Type="http://schemas.openxmlformats.org/officeDocument/2006/relationships/image" Target="../media/image3.jpeg"/><Relationship Id="rId10" Type="http://schemas.openxmlformats.org/officeDocument/2006/relationships/hyperlink" Target="https://doi.org/10.1177/1471301220933120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doi.org/10.3390/biomedicines80601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3">
          <a:extLst>
            <a:ext uri="{FF2B5EF4-FFF2-40B4-BE49-F238E27FC236}">
              <a16:creationId xmlns:a16="http://schemas.microsoft.com/office/drawing/2014/main" id="{C73B99A8-443F-26CD-624B-9BF0A5AE17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niCuritiba – Contato Escolas">
            <a:extLst>
              <a:ext uri="{FF2B5EF4-FFF2-40B4-BE49-F238E27FC236}">
                <a16:creationId xmlns:a16="http://schemas.microsoft.com/office/drawing/2014/main" id="{0B8579CB-79D6-B31C-E45B-1E8020489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97" y="577900"/>
            <a:ext cx="6589622" cy="1130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E3114736-3671-30E1-8E39-7F2713DE8C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2818" y="428926"/>
            <a:ext cx="3622068" cy="164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Simpósio de Pesquisa do Ecossistema Ânima">
            <a:extLst>
              <a:ext uri="{FF2B5EF4-FFF2-40B4-BE49-F238E27FC236}">
                <a16:creationId xmlns:a16="http://schemas.microsoft.com/office/drawing/2014/main" id="{CF99D464-C0D8-1272-A996-EF1D4D510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424" y="2526616"/>
            <a:ext cx="16534876" cy="2831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aixaDeTexto 16">
            <a:extLst>
              <a:ext uri="{FF2B5EF4-FFF2-40B4-BE49-F238E27FC236}">
                <a16:creationId xmlns:a16="http://schemas.microsoft.com/office/drawing/2014/main" id="{F5E386A5-1238-63E7-75A5-4689AB52D4B8}"/>
              </a:ext>
            </a:extLst>
          </p:cNvPr>
          <p:cNvSpPr txBox="1"/>
          <p:nvPr/>
        </p:nvSpPr>
        <p:spPr>
          <a:xfrm>
            <a:off x="616062" y="5681920"/>
            <a:ext cx="29043087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7000" b="1" i="0" u="none" strike="noStrike" dirty="0">
                <a:solidFill>
                  <a:srgbClr val="000000"/>
                </a:solidFill>
                <a:effectLst/>
                <a:latin typeface="Arial Nova" panose="020B0504020202020204" pitchFamily="34" charset="0"/>
              </a:rPr>
              <a:t>O DESENVOLVIMENTO DE UM INSTRUMENTO PARA INVESTIGAÇÃO DA PERCEPÇÃO DE PROFISSIONAIS DA SAÚDE SOBRE O USO DE PETS ROBÓTICOS EM UMA ILPI.</a:t>
            </a:r>
            <a:r>
              <a:rPr lang="pt-BR" sz="7000" b="0" i="0" u="none" strike="noStrike" dirty="0">
                <a:solidFill>
                  <a:srgbClr val="000000"/>
                </a:solidFill>
                <a:effectLst/>
                <a:latin typeface="Arial Nova" panose="020B0504020202020204" pitchFamily="34" charset="0"/>
              </a:rPr>
              <a:t> </a:t>
            </a:r>
            <a:endParaRPr lang="pt-BR" sz="7000" dirty="0"/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FEFB4E06-A1F2-9075-0558-9FE45D09EB10}"/>
              </a:ext>
            </a:extLst>
          </p:cNvPr>
          <p:cNvSpPr txBox="1"/>
          <p:nvPr/>
        </p:nvSpPr>
        <p:spPr>
          <a:xfrm>
            <a:off x="1121097" y="9316961"/>
            <a:ext cx="2745597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  <a:tabLst>
                <a:tab pos="1980565" algn="l"/>
              </a:tabLst>
            </a:pPr>
            <a:r>
              <a:rPr lang="pt-BR" sz="40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Arial Nova" panose="020B0504020202020204" pitchFamily="34" charset="0"/>
                <a:cs typeface="Arial Nova" panose="020B0504020202020204" pitchFamily="34" charset="0"/>
              </a:rPr>
              <a:t>Yasmim </a:t>
            </a:r>
            <a:r>
              <a:rPr lang="pt-BR" sz="4000" dirty="0" err="1">
                <a:solidFill>
                  <a:srgbClr val="000000"/>
                </a:solidFill>
                <a:effectLst/>
                <a:latin typeface="Arial Nova" panose="020B0504020202020204" pitchFamily="34" charset="0"/>
                <a:ea typeface="Arial Nova" panose="020B0504020202020204" pitchFamily="34" charset="0"/>
                <a:cs typeface="Arial Nova" panose="020B0504020202020204" pitchFamily="34" charset="0"/>
              </a:rPr>
              <a:t>Arenhart</a:t>
            </a:r>
            <a:r>
              <a:rPr lang="pt-BR" sz="40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Arial Nova" panose="020B0504020202020204" pitchFamily="34" charset="0"/>
                <a:cs typeface="Arial Nova" panose="020B0504020202020204" pitchFamily="34" charset="0"/>
              </a:rPr>
              <a:t> Soares; Dunya Omari Masri; Andressa Bastos Pinheiro Alves; Maria Alexandra Siqueira de Almeida; João Guilherme Sauer </a:t>
            </a:r>
            <a:r>
              <a:rPr lang="pt-BR" sz="4000" dirty="0" err="1">
                <a:solidFill>
                  <a:srgbClr val="000000"/>
                </a:solidFill>
                <a:effectLst/>
                <a:latin typeface="Arial Nova" panose="020B0504020202020204" pitchFamily="34" charset="0"/>
                <a:ea typeface="Arial Nova" panose="020B0504020202020204" pitchFamily="34" charset="0"/>
                <a:cs typeface="Arial Nova" panose="020B0504020202020204" pitchFamily="34" charset="0"/>
              </a:rPr>
              <a:t>Schlichting</a:t>
            </a:r>
            <a:r>
              <a:rPr lang="pt-BR" sz="40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Arial Nova" panose="020B0504020202020204" pitchFamily="34" charset="0"/>
                <a:cs typeface="Arial Nova" panose="020B0504020202020204" pitchFamily="34" charset="0"/>
              </a:rPr>
              <a:t>; Leonardo </a:t>
            </a:r>
            <a:r>
              <a:rPr lang="pt-BR" sz="4000" dirty="0" err="1">
                <a:solidFill>
                  <a:srgbClr val="000000"/>
                </a:solidFill>
                <a:effectLst/>
                <a:latin typeface="Arial Nova" panose="020B0504020202020204" pitchFamily="34" charset="0"/>
                <a:ea typeface="Arial Nova" panose="020B0504020202020204" pitchFamily="34" charset="0"/>
                <a:cs typeface="Arial Nova" panose="020B0504020202020204" pitchFamily="34" charset="0"/>
              </a:rPr>
              <a:t>Isoppo</a:t>
            </a:r>
            <a:r>
              <a:rPr lang="pt-BR" sz="40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Arial Nova" panose="020B0504020202020204" pitchFamily="34" charset="0"/>
                <a:cs typeface="Arial Nova" panose="020B0504020202020204" pitchFamily="34" charset="0"/>
              </a:rPr>
              <a:t> Amador Zara; Xênia Cristina Brandt de Alexandrino; Luísa Veríssimo Pereira Sampaio</a:t>
            </a:r>
            <a:endParaRPr lang="pt-BR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Google Shape;86;p1">
            <a:extLst>
              <a:ext uri="{FF2B5EF4-FFF2-40B4-BE49-F238E27FC236}">
                <a16:creationId xmlns:a16="http://schemas.microsoft.com/office/drawing/2014/main" id="{34E5390F-34BC-5D9E-5BC2-24DD94519010}"/>
              </a:ext>
            </a:extLst>
          </p:cNvPr>
          <p:cNvSpPr/>
          <p:nvPr/>
        </p:nvSpPr>
        <p:spPr>
          <a:xfrm>
            <a:off x="381147" y="12572299"/>
            <a:ext cx="14572705" cy="1341000"/>
          </a:xfrm>
          <a:prstGeom prst="rect">
            <a:avLst/>
          </a:prstGeom>
          <a:solidFill>
            <a:schemeClr val="bg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BEBDB"/>
              </a:buClr>
              <a:buSzPts val="6000"/>
              <a:buFont typeface="Aleo"/>
              <a:buNone/>
            </a:pPr>
            <a:r>
              <a:rPr lang="pt-BR" sz="600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Aleo"/>
              </a:rPr>
              <a:t>Introdução</a:t>
            </a:r>
            <a:endParaRPr sz="1800" b="0" i="0" u="none" strike="noStrike" cap="none" dirty="0">
              <a:solidFill>
                <a:schemeClr val="tx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BC5DF3A7-DCCB-40C6-17C5-E457CBB2669C}"/>
              </a:ext>
            </a:extLst>
          </p:cNvPr>
          <p:cNvSpPr txBox="1"/>
          <p:nvPr/>
        </p:nvSpPr>
        <p:spPr>
          <a:xfrm>
            <a:off x="409566" y="20481945"/>
            <a:ext cx="14572705" cy="15696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pt-BR" sz="3200" b="0" i="0" u="none" strike="noStrike" dirty="0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(</a:t>
            </a:r>
            <a:r>
              <a:rPr lang="pt-BR" sz="3200" b="0" i="0" u="none" strike="noStrike" dirty="0" err="1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Smid</a:t>
            </a:r>
            <a:r>
              <a:rPr lang="pt-BR" sz="3200" b="0" i="0" u="none" strike="noStrike" dirty="0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 et al, 2022; Schneider et al., 2022; Inoue et al., 2023; </a:t>
            </a:r>
            <a:r>
              <a:rPr lang="pt-BR" sz="3200" b="0" i="0" u="none" strike="noStrike" dirty="0" err="1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Sabates</a:t>
            </a:r>
            <a:r>
              <a:rPr lang="pt-BR" sz="3200" b="0" i="0" u="none" strike="noStrike" dirty="0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 et al., 2024</a:t>
            </a:r>
            <a:r>
              <a:rPr lang="pt-BR" sz="3200" dirty="0">
                <a:solidFill>
                  <a:schemeClr val="tx1"/>
                </a:solidFill>
                <a:latin typeface="Arial Nova" panose="020B0504020202020204" pitchFamily="34" charset="0"/>
              </a:rPr>
              <a:t>; </a:t>
            </a:r>
            <a:r>
              <a:rPr lang="pt-BR" sz="3200" b="0" i="0" u="none" strike="noStrike" dirty="0" err="1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Brucki</a:t>
            </a:r>
            <a:r>
              <a:rPr lang="pt-BR" sz="3200" b="0" i="0" u="none" strike="noStrike" dirty="0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 et al., 2022; Koh et al., 2022; Park et al., 2020; </a:t>
            </a:r>
            <a:r>
              <a:rPr lang="pt-BR" sz="3200" b="0" i="0" u="none" strike="noStrike" dirty="0" err="1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Pike</a:t>
            </a:r>
            <a:r>
              <a:rPr lang="pt-BR" sz="3200" b="0" i="0" u="none" strike="noStrike" dirty="0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, </a:t>
            </a:r>
            <a:r>
              <a:rPr lang="pt-BR" sz="3200" b="0" i="0" u="none" strike="noStrike" dirty="0" err="1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Picking</a:t>
            </a:r>
            <a:r>
              <a:rPr lang="pt-BR" sz="3200" b="0" i="0" u="none" strike="noStrike" dirty="0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 &amp; Cunningham, 2020)</a:t>
            </a:r>
            <a:endParaRPr lang="pt-BR" sz="3200" dirty="0">
              <a:solidFill>
                <a:schemeClr val="tx1"/>
              </a:solidFill>
            </a:endParaRP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7216E33B-C312-4E62-8CF3-829F3D18DC4E}"/>
              </a:ext>
            </a:extLst>
          </p:cNvPr>
          <p:cNvSpPr txBox="1"/>
          <p:nvPr/>
        </p:nvSpPr>
        <p:spPr>
          <a:xfrm>
            <a:off x="349021" y="22298966"/>
            <a:ext cx="14441207" cy="35394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pt-BR" sz="3200" b="0" i="0" u="none" strike="noStrike" dirty="0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Diante desse contexto, A questão norteadora deste trabalho é: como os profissionais da saúde percebem o uso de pets robóticos no manejo de pacientes com demência em Instituições de Longa Permanência para Idosos (</a:t>
            </a:r>
            <a:r>
              <a:rPr lang="pt-BR" sz="3200" b="0" i="0" u="none" strike="noStrike" dirty="0" err="1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ILPIs</a:t>
            </a:r>
            <a:r>
              <a:rPr lang="pt-BR" sz="3200" b="0" i="0" u="none" strike="noStrike" dirty="0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)? Deste modo esse trabalho teve como objetivo desenvolver um questionário para avaliar a percepção desses profissionais sobre a utilização de pets robóticos como recurso terapêutico no cuidado de pacientes com demência.  </a:t>
            </a:r>
            <a:endParaRPr lang="pt-BR" sz="3200" dirty="0">
              <a:solidFill>
                <a:schemeClr val="tx1"/>
              </a:solidFill>
            </a:endParaRP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241BC0A3-61B0-D72C-A341-70BB20B04612}"/>
              </a:ext>
            </a:extLst>
          </p:cNvPr>
          <p:cNvSpPr txBox="1"/>
          <p:nvPr/>
        </p:nvSpPr>
        <p:spPr>
          <a:xfrm>
            <a:off x="609748" y="27503902"/>
            <a:ext cx="13992361" cy="89562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pt-BR" sz="3200" b="0" i="0" u="none" strike="noStrike" dirty="0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Para a condução deste trabalho, utilizou-se como base o estudo publicado por Sampaio et al. (2024), que investigou a percepção de dois profissionais da saúde sobre o uso de um gato robótico no cuidado de uma idosa com demência. Naquele estudo, foi elaborado um primeiro questionário estruturado, considerando as vivências dos autores e reflexões realizadas em um grupo de trabalho multidisciplinar. Os resultados indicaram quatro temas principais: Uso de tecnologia assistiva, Humor e comportamento, Interação social e Estimulação sensorial e motora. </a:t>
            </a:r>
          </a:p>
          <a:p>
            <a:pPr algn="just"/>
            <a:endParaRPr lang="pt-BR" sz="3200" dirty="0">
              <a:solidFill>
                <a:schemeClr val="tx1"/>
              </a:solidFill>
              <a:latin typeface="Arial Nova" panose="020B0504020202020204" pitchFamily="34" charset="0"/>
            </a:endParaRPr>
          </a:p>
          <a:p>
            <a:pPr algn="just"/>
            <a:r>
              <a:rPr lang="pt-BR" sz="3200" dirty="0">
                <a:solidFill>
                  <a:schemeClr val="tx1"/>
                </a:solidFill>
                <a:latin typeface="Arial Nova" panose="020B0504020202020204" pitchFamily="34" charset="0"/>
              </a:rPr>
              <a:t>Em relação ao local da coleta, </a:t>
            </a:r>
            <a:r>
              <a:rPr lang="pt-BR" sz="3200" b="0" i="0" u="none" strike="noStrike" dirty="0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Trata-se de uma instituição de longa permanência de caráter privado para idosos, que acolhe homens e mulheres com idade igual ou superior a 60 anos. Atualmente, a instituição abriga 71 moradores, classificados de acordo com seu grau de funcionalidade: independentes, parcialmente dependentes e dependentes. A instituição conta com o suporte de uma equipe multidisciplinar composta por profissionais das seguintes áreas: terapia ocupacional, psicologia, fisioterapia, fonoaudiologia, nutrição, enfermagem, técnico de enfermagem, educação física, musicoterapia, farmácia e geriatria. </a:t>
            </a:r>
            <a:endParaRPr lang="pt-BR" sz="3200" dirty="0">
              <a:solidFill>
                <a:schemeClr val="tx1"/>
              </a:solidFill>
            </a:endParaRPr>
          </a:p>
        </p:txBody>
      </p:sp>
      <p:sp>
        <p:nvSpPr>
          <p:cNvPr id="36" name="Google Shape;86;p1">
            <a:extLst>
              <a:ext uri="{FF2B5EF4-FFF2-40B4-BE49-F238E27FC236}">
                <a16:creationId xmlns:a16="http://schemas.microsoft.com/office/drawing/2014/main" id="{46B59303-EB79-F13C-AA4E-6C90768F047E}"/>
              </a:ext>
            </a:extLst>
          </p:cNvPr>
          <p:cNvSpPr/>
          <p:nvPr/>
        </p:nvSpPr>
        <p:spPr>
          <a:xfrm>
            <a:off x="668655" y="36780339"/>
            <a:ext cx="13605865" cy="1341000"/>
          </a:xfrm>
          <a:prstGeom prst="rect">
            <a:avLst/>
          </a:prstGeom>
          <a:solidFill>
            <a:schemeClr val="bg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BEBDB"/>
              </a:buClr>
              <a:buSzPts val="6000"/>
              <a:buFont typeface="Aleo"/>
              <a:buNone/>
            </a:pPr>
            <a:r>
              <a:rPr lang="pt-BR" sz="600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Aleo"/>
              </a:rPr>
              <a:t>Resultados e Discussão</a:t>
            </a:r>
            <a:endParaRPr sz="1800" b="0" i="0" u="none" strike="noStrike" cap="none" dirty="0">
              <a:solidFill>
                <a:schemeClr val="tx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5D94E622-0E0C-EA00-3204-B9B0AB20B5A8}"/>
              </a:ext>
            </a:extLst>
          </p:cNvPr>
          <p:cNvSpPr txBox="1"/>
          <p:nvPr/>
        </p:nvSpPr>
        <p:spPr>
          <a:xfrm>
            <a:off x="664422" y="38342964"/>
            <a:ext cx="14006153" cy="40318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pt-BR" sz="3200" b="0" i="0" dirty="0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O questionário final foi composto por questões agrupadas em 3 sessões diferentes. A primeira sessão apresenta um texto explicativo sobre a condução da pesquisa apresentando a justificativa e objetivos. Neste campo também há a informação sobre sigilo das respostas além de apresentar o contato dos profissionais responsáveis pela condução da pesquisa. A Segunda sessão é composta por questões fechadas de múltipla escolha e questões dicotômicas. Por fim, a terceira sessão é composta por questões abertas.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A4E3866F-AA77-20D2-6426-8C06E26ADB6A}"/>
              </a:ext>
            </a:extLst>
          </p:cNvPr>
          <p:cNvSpPr txBox="1"/>
          <p:nvPr/>
        </p:nvSpPr>
        <p:spPr>
          <a:xfrm>
            <a:off x="15484985" y="12869783"/>
            <a:ext cx="13950698" cy="109260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pt-BR" sz="3200" b="0" i="0" dirty="0">
                <a:solidFill>
                  <a:schemeClr val="tx1"/>
                </a:solidFill>
                <a:effectLst/>
                <a:latin typeface="+mj-lt"/>
              </a:rPr>
              <a:t>O uso de robôs no manejo de sintomas comportamentais em pessoas idosas residentes em Instituições de Longa Permanência para Idosos (</a:t>
            </a:r>
            <a:r>
              <a:rPr lang="pt-BR" sz="3200" b="0" i="0" dirty="0" err="1">
                <a:solidFill>
                  <a:schemeClr val="tx1"/>
                </a:solidFill>
                <a:effectLst/>
                <a:latin typeface="+mj-lt"/>
              </a:rPr>
              <a:t>ILPIs</a:t>
            </a:r>
            <a:r>
              <a:rPr lang="pt-BR" sz="3200" b="0" i="0" dirty="0">
                <a:solidFill>
                  <a:schemeClr val="tx1"/>
                </a:solidFill>
                <a:effectLst/>
                <a:latin typeface="+mj-lt"/>
              </a:rPr>
              <a:t>) tem demonstrado resultados promissores, especialmente em casos de demência. Dispositivos como os robôs sociais, a exemplo do gato robótico, têm sido utilizados para reduzir sintomas como agitação, ansiedade e comportamentos agressivos. Esses dispositivos interativos promovem estimulação sensorial e emocional, frequentemente aliviando sintomas neuropsiquiátricos por meio de interações lúdicas e empáticas</a:t>
            </a:r>
            <a:r>
              <a:rPr lang="pt-B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pt-BR" sz="3200" b="0" i="0" dirty="0">
                <a:solidFill>
                  <a:schemeClr val="tx1"/>
                </a:solidFill>
                <a:effectLst/>
                <a:latin typeface="+mj-lt"/>
              </a:rPr>
              <a:t>(Sampaio et al., 2024). Essa tecnologia é capaz de produzir impactos importantes no bem-estar dos residentes de lares de idosos, com potenciais impactos positivos adicionais para a equipe através da redução da interrupção ocupacional (</a:t>
            </a:r>
            <a:r>
              <a:rPr lang="pt-BR" sz="3200" b="0" i="0" dirty="0" err="1">
                <a:solidFill>
                  <a:schemeClr val="tx1"/>
                </a:solidFill>
                <a:effectLst/>
                <a:latin typeface="+mj-lt"/>
              </a:rPr>
              <a:t>Bradwell</a:t>
            </a:r>
            <a:r>
              <a:rPr lang="pt-BR" sz="3200" b="0" i="0" dirty="0">
                <a:solidFill>
                  <a:schemeClr val="tx1"/>
                </a:solidFill>
                <a:effectLst/>
                <a:latin typeface="+mj-lt"/>
              </a:rPr>
              <a:t>, et al 2022). </a:t>
            </a:r>
          </a:p>
          <a:p>
            <a:pPr algn="just"/>
            <a:endParaRPr lang="pt-BR" sz="3200" dirty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pt-BR" sz="3200" b="0" i="0" dirty="0">
                <a:solidFill>
                  <a:schemeClr val="tx1"/>
                </a:solidFill>
                <a:effectLst/>
                <a:latin typeface="+mj-lt"/>
              </a:rPr>
              <a:t>Os benefícios percebidos sobre a utilização dos pets robóticos são emocionais, sociais, comportamentais e práticos, porém não podem ser utilizados com todos. As percepções sobre tal melhoram com o tempo, mas dependem de treinamento prévio e adequado, suporte técnico, facilidade de uso, gostos pessoais, percepções de outros interessados e acessibilidade do robô de estimação, já as limitações percebidas são técnicas, éticas, controle de higiene e custos, mas podem ser melhoradas com técnicas, maior aceitação tecnológica e personalização da experiência do residente (</a:t>
            </a:r>
            <a:r>
              <a:rPr lang="pt-BR" sz="3200" b="0" i="0" dirty="0" err="1">
                <a:solidFill>
                  <a:schemeClr val="tx1"/>
                </a:solidFill>
                <a:effectLst/>
                <a:latin typeface="+mj-lt"/>
              </a:rPr>
              <a:t>Scerri</a:t>
            </a:r>
            <a:r>
              <a:rPr lang="pt-BR" sz="3200" b="0" i="0" dirty="0">
                <a:solidFill>
                  <a:schemeClr val="tx1"/>
                </a:solidFill>
                <a:effectLst/>
                <a:latin typeface="+mj-lt"/>
              </a:rPr>
              <a:t>, </a:t>
            </a:r>
            <a:r>
              <a:rPr lang="pt-BR" sz="3200" b="0" i="0" dirty="0" err="1">
                <a:solidFill>
                  <a:schemeClr val="tx1"/>
                </a:solidFill>
                <a:effectLst/>
                <a:latin typeface="+mj-lt"/>
              </a:rPr>
              <a:t>Sammut</a:t>
            </a:r>
            <a:r>
              <a:rPr lang="pt-BR" sz="3200" b="0" i="0" dirty="0">
                <a:solidFill>
                  <a:schemeClr val="tx1"/>
                </a:solidFill>
                <a:effectLst/>
                <a:latin typeface="+mj-lt"/>
              </a:rPr>
              <a:t>, Scerri,2021) </a:t>
            </a:r>
            <a:endParaRPr lang="pt-BR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Google Shape;86;p1">
            <a:extLst>
              <a:ext uri="{FF2B5EF4-FFF2-40B4-BE49-F238E27FC236}">
                <a16:creationId xmlns:a16="http://schemas.microsoft.com/office/drawing/2014/main" id="{769A4484-CC9C-48EA-BCF6-D70AB9A0AFD7}"/>
              </a:ext>
            </a:extLst>
          </p:cNvPr>
          <p:cNvSpPr/>
          <p:nvPr/>
        </p:nvSpPr>
        <p:spPr>
          <a:xfrm>
            <a:off x="15508551" y="24068681"/>
            <a:ext cx="13605865" cy="1341000"/>
          </a:xfrm>
          <a:prstGeom prst="rect">
            <a:avLst/>
          </a:prstGeom>
          <a:solidFill>
            <a:schemeClr val="bg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BEBDB"/>
              </a:buClr>
              <a:buSzPts val="6000"/>
              <a:buFont typeface="Aleo"/>
              <a:buNone/>
            </a:pPr>
            <a:r>
              <a:rPr lang="pt-BR" sz="600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Aleo"/>
              </a:rPr>
              <a:t>Conclusão</a:t>
            </a:r>
            <a:endParaRPr sz="1800" b="0" i="0" u="none" strike="noStrike" cap="none" dirty="0">
              <a:solidFill>
                <a:schemeClr val="tx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86;p1">
            <a:extLst>
              <a:ext uri="{FF2B5EF4-FFF2-40B4-BE49-F238E27FC236}">
                <a16:creationId xmlns:a16="http://schemas.microsoft.com/office/drawing/2014/main" id="{9F4DF7BC-4990-830D-C3A4-7CFD6487F0AE}"/>
              </a:ext>
            </a:extLst>
          </p:cNvPr>
          <p:cNvSpPr/>
          <p:nvPr/>
        </p:nvSpPr>
        <p:spPr>
          <a:xfrm>
            <a:off x="15673105" y="29702565"/>
            <a:ext cx="13321324" cy="1341000"/>
          </a:xfrm>
          <a:prstGeom prst="rect">
            <a:avLst/>
          </a:prstGeom>
          <a:solidFill>
            <a:schemeClr val="bg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BEBDB"/>
              </a:buClr>
              <a:buSzPts val="6000"/>
              <a:buFont typeface="Aleo"/>
              <a:buNone/>
            </a:pPr>
            <a:r>
              <a:rPr lang="pt-BR" sz="600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Aleo"/>
              </a:rPr>
              <a:t>Referências</a:t>
            </a:r>
            <a:endParaRPr sz="1800" b="0" i="0" u="none" strike="noStrike" cap="none" dirty="0">
              <a:solidFill>
                <a:schemeClr val="tx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B313DECC-17AC-5F47-4B6F-31B565E0CA5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748" y="13975829"/>
            <a:ext cx="14306331" cy="610008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3F357834-8ADE-1244-2DEF-871F77A8341E}"/>
              </a:ext>
            </a:extLst>
          </p:cNvPr>
          <p:cNvSpPr txBox="1"/>
          <p:nvPr/>
        </p:nvSpPr>
        <p:spPr>
          <a:xfrm>
            <a:off x="15508552" y="25366995"/>
            <a:ext cx="13605864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 desenvolvimento do Questionário para Investigação da Percepção de Profissionais da Saúde sobre o Uso de Pets Robóticos em </a:t>
            </a:r>
            <a:r>
              <a:rPr lang="pt-BR" sz="3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ILPIs</a:t>
            </a:r>
            <a:r>
              <a:rPr lang="pt-BR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representa um avanço na compreensão das possibilidades oferecidas por tecnologias inovadoras no cuidado a pessoas idosas com demência. A partir da construção inicial deste instrumento, será possível identificar fatores relevantes relacionados ao conhecimento, percepções e receptividade dos profissionais sobre o uso de pets robóticos como recurso terapêutico</a:t>
            </a:r>
            <a:r>
              <a:rPr lang="pt-BR" sz="3200" dirty="0">
                <a:effectLst/>
              </a:rPr>
              <a:t> </a:t>
            </a:r>
            <a:endParaRPr lang="pt-BR" sz="3200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814603E8-F8E1-C77B-EBAC-C7918B8B4D88}"/>
              </a:ext>
            </a:extLst>
          </p:cNvPr>
          <p:cNvSpPr txBox="1"/>
          <p:nvPr/>
        </p:nvSpPr>
        <p:spPr>
          <a:xfrm>
            <a:off x="15661511" y="31347262"/>
            <a:ext cx="14029577" cy="10779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900" dirty="0"/>
              <a:t>BRADWELL, Hannah et al. </a:t>
            </a:r>
            <a:r>
              <a:rPr lang="pt-BR" sz="1900" dirty="0" err="1"/>
              <a:t>Implementing</a:t>
            </a:r>
            <a:r>
              <a:rPr lang="pt-BR" sz="1900" dirty="0"/>
              <a:t> </a:t>
            </a:r>
            <a:r>
              <a:rPr lang="pt-BR" sz="1900" dirty="0" err="1"/>
              <a:t>affordable</a:t>
            </a:r>
            <a:r>
              <a:rPr lang="pt-BR" sz="1900" dirty="0"/>
              <a:t> </a:t>
            </a:r>
            <a:r>
              <a:rPr lang="pt-BR" sz="1900" dirty="0" err="1"/>
              <a:t>socially</a:t>
            </a:r>
            <a:r>
              <a:rPr lang="pt-BR" sz="1900" dirty="0"/>
              <a:t> </a:t>
            </a:r>
            <a:r>
              <a:rPr lang="pt-BR" sz="1900" dirty="0" err="1"/>
              <a:t>assistive</a:t>
            </a:r>
            <a:r>
              <a:rPr lang="pt-BR" sz="1900" dirty="0"/>
              <a:t> pet </a:t>
            </a:r>
            <a:r>
              <a:rPr lang="pt-BR" sz="1900" dirty="0" err="1"/>
              <a:t>robots</a:t>
            </a:r>
            <a:r>
              <a:rPr lang="pt-BR" sz="1900" dirty="0"/>
              <a:t> in </a:t>
            </a:r>
            <a:r>
              <a:rPr lang="pt-BR" sz="1900" dirty="0" err="1"/>
              <a:t>care</a:t>
            </a:r>
            <a:r>
              <a:rPr lang="pt-BR" sz="1900" dirty="0"/>
              <a:t> homes </a:t>
            </a:r>
            <a:r>
              <a:rPr lang="pt-BR" sz="1900" dirty="0" err="1"/>
              <a:t>before</a:t>
            </a:r>
            <a:r>
              <a:rPr lang="pt-BR" sz="1900" dirty="0"/>
              <a:t> </a:t>
            </a:r>
            <a:r>
              <a:rPr lang="pt-BR" sz="1900" dirty="0" err="1"/>
              <a:t>and</a:t>
            </a:r>
            <a:r>
              <a:rPr lang="pt-BR" sz="1900" dirty="0"/>
              <a:t> </a:t>
            </a:r>
            <a:r>
              <a:rPr lang="pt-BR" sz="1900" dirty="0" err="1"/>
              <a:t>during</a:t>
            </a:r>
            <a:r>
              <a:rPr lang="pt-BR" sz="1900" dirty="0"/>
              <a:t> </a:t>
            </a:r>
            <a:r>
              <a:rPr lang="pt-BR" sz="1900" dirty="0" err="1"/>
              <a:t>the</a:t>
            </a:r>
            <a:r>
              <a:rPr lang="pt-BR" sz="1900" dirty="0"/>
              <a:t> COVID-19 </a:t>
            </a:r>
            <a:r>
              <a:rPr lang="pt-BR" sz="1900" dirty="0" err="1"/>
              <a:t>pandemic</a:t>
            </a:r>
            <a:r>
              <a:rPr lang="pt-BR" sz="1900" dirty="0"/>
              <a:t>: </a:t>
            </a:r>
            <a:r>
              <a:rPr lang="pt-BR" sz="1900" dirty="0" err="1"/>
              <a:t>stratified</a:t>
            </a:r>
            <a:r>
              <a:rPr lang="pt-BR" sz="1900" dirty="0"/>
              <a:t> cluster </a:t>
            </a:r>
            <a:r>
              <a:rPr lang="pt-BR" sz="1900" dirty="0" err="1"/>
              <a:t>randomized</a:t>
            </a:r>
            <a:r>
              <a:rPr lang="pt-BR" sz="1900" dirty="0"/>
              <a:t> </a:t>
            </a:r>
            <a:r>
              <a:rPr lang="pt-BR" sz="1900" dirty="0" err="1"/>
              <a:t>controlled</a:t>
            </a:r>
            <a:r>
              <a:rPr lang="pt-BR" sz="1900" dirty="0"/>
              <a:t> </a:t>
            </a:r>
            <a:r>
              <a:rPr lang="pt-BR" sz="1900" dirty="0" err="1"/>
              <a:t>trial</a:t>
            </a:r>
            <a:r>
              <a:rPr lang="pt-BR" sz="1900" dirty="0"/>
              <a:t> </a:t>
            </a:r>
            <a:r>
              <a:rPr lang="pt-BR" sz="1900" dirty="0" err="1"/>
              <a:t>and</a:t>
            </a:r>
            <a:r>
              <a:rPr lang="pt-BR" sz="1900" dirty="0"/>
              <a:t> </a:t>
            </a:r>
            <a:r>
              <a:rPr lang="pt-BR" sz="1900" dirty="0" err="1"/>
              <a:t>mixed</a:t>
            </a:r>
            <a:r>
              <a:rPr lang="pt-BR" sz="1900" dirty="0"/>
              <a:t> </a:t>
            </a:r>
            <a:r>
              <a:rPr lang="pt-BR" sz="1900" dirty="0" err="1"/>
              <a:t>methods</a:t>
            </a:r>
            <a:r>
              <a:rPr lang="pt-BR" sz="1900" dirty="0"/>
              <a:t> </a:t>
            </a:r>
            <a:r>
              <a:rPr lang="pt-BR" sz="1900" dirty="0" err="1"/>
              <a:t>study</a:t>
            </a:r>
            <a:r>
              <a:rPr lang="pt-BR" sz="1900" dirty="0"/>
              <a:t>. </a:t>
            </a:r>
            <a:r>
              <a:rPr lang="pt-BR" sz="1900" i="1" dirty="0"/>
              <a:t>JMIR </a:t>
            </a:r>
            <a:r>
              <a:rPr lang="pt-BR" sz="1900" i="1" dirty="0" err="1"/>
              <a:t>Aging</a:t>
            </a:r>
            <a:r>
              <a:rPr lang="pt-BR" sz="1900" dirty="0"/>
              <a:t>, v. 5, </a:t>
            </a:r>
            <a:r>
              <a:rPr lang="pt-BR" sz="1900" dirty="0" err="1"/>
              <a:t>n</a:t>
            </a:r>
            <a:r>
              <a:rPr lang="pt-BR" sz="1900" dirty="0"/>
              <a:t>. 3, p. e38864, 2022.</a:t>
            </a:r>
          </a:p>
          <a:p>
            <a:endParaRPr lang="pt-BR" sz="1900" dirty="0"/>
          </a:p>
          <a:p>
            <a:r>
              <a:rPr lang="pt-BR" sz="1900" dirty="0"/>
              <a:t>BRUCKI, S. M. D. et al. Manejo das demências em fase avançada: recomendações do Departamento Científico de Neurologia Cognitiva e do Envelhecimento da Academia Brasileira de Neurologia. </a:t>
            </a:r>
            <a:r>
              <a:rPr lang="pt-BR" sz="1900" i="1" dirty="0"/>
              <a:t>Dementia &amp; </a:t>
            </a:r>
            <a:r>
              <a:rPr lang="pt-BR" sz="1900" i="1" dirty="0" err="1"/>
              <a:t>Neuropsychologia</a:t>
            </a:r>
            <a:r>
              <a:rPr lang="pt-BR" sz="1900" dirty="0"/>
              <a:t>, v. 16, </a:t>
            </a:r>
            <a:r>
              <a:rPr lang="pt-BR" sz="1900" dirty="0" err="1"/>
              <a:t>n</a:t>
            </a:r>
            <a:r>
              <a:rPr lang="pt-BR" sz="1900" dirty="0"/>
              <a:t>. 3, supl. 1, p. 101–120, 2022. Disponível em: </a:t>
            </a:r>
            <a:r>
              <a:rPr lang="pt-BR" sz="1900" dirty="0">
                <a:hlinkClick r:id="rId7"/>
              </a:rPr>
              <a:t>https://doi.org/10.1590/1980-5764-dn-2022-s107pt</a:t>
            </a:r>
            <a:r>
              <a:rPr lang="pt-BR" sz="1900" dirty="0"/>
              <a:t>. Acesso em: 20 nov. 2024.</a:t>
            </a:r>
          </a:p>
          <a:p>
            <a:endParaRPr lang="pt-BR" sz="1900" dirty="0"/>
          </a:p>
          <a:p>
            <a:r>
              <a:rPr lang="pt-BR" sz="1900" dirty="0"/>
              <a:t>INOUE, </a:t>
            </a:r>
            <a:r>
              <a:rPr lang="pt-BR" sz="1900" dirty="0" err="1"/>
              <a:t>Yasuteru</a:t>
            </a:r>
            <a:r>
              <a:rPr lang="pt-BR" sz="1900" dirty="0"/>
              <a:t> et al. </a:t>
            </a:r>
            <a:r>
              <a:rPr lang="pt-BR" sz="1900" dirty="0" err="1"/>
              <a:t>Pathophysiology</a:t>
            </a:r>
            <a:r>
              <a:rPr lang="pt-BR" sz="1900" dirty="0"/>
              <a:t> </a:t>
            </a:r>
            <a:r>
              <a:rPr lang="pt-BR" sz="1900" dirty="0" err="1"/>
              <a:t>and</a:t>
            </a:r>
            <a:r>
              <a:rPr lang="pt-BR" sz="1900" dirty="0"/>
              <a:t> </a:t>
            </a:r>
            <a:r>
              <a:rPr lang="pt-BR" sz="1900" dirty="0" err="1"/>
              <a:t>probable</a:t>
            </a:r>
            <a:r>
              <a:rPr lang="pt-BR" sz="1900" dirty="0"/>
              <a:t> </a:t>
            </a:r>
            <a:r>
              <a:rPr lang="pt-BR" sz="1900" dirty="0" err="1"/>
              <a:t>etiology</a:t>
            </a:r>
            <a:r>
              <a:rPr lang="pt-BR" sz="1900" dirty="0"/>
              <a:t> </a:t>
            </a:r>
            <a:r>
              <a:rPr lang="pt-BR" sz="1900" dirty="0" err="1"/>
              <a:t>of</a:t>
            </a:r>
            <a:r>
              <a:rPr lang="pt-BR" sz="1900" dirty="0"/>
              <a:t> cerebral </a:t>
            </a:r>
            <a:r>
              <a:rPr lang="pt-BR" sz="1900" dirty="0" err="1"/>
              <a:t>small</a:t>
            </a:r>
            <a:r>
              <a:rPr lang="pt-BR" sz="1900" dirty="0"/>
              <a:t> </a:t>
            </a:r>
            <a:r>
              <a:rPr lang="pt-BR" sz="1900" dirty="0" err="1"/>
              <a:t>vessel</a:t>
            </a:r>
            <a:r>
              <a:rPr lang="pt-BR" sz="1900" dirty="0"/>
              <a:t> </a:t>
            </a:r>
            <a:r>
              <a:rPr lang="pt-BR" sz="1900" dirty="0" err="1"/>
              <a:t>disease</a:t>
            </a:r>
            <a:r>
              <a:rPr lang="pt-BR" sz="1900" dirty="0"/>
              <a:t> in vascular </a:t>
            </a:r>
            <a:r>
              <a:rPr lang="pt-BR" sz="1900" dirty="0" err="1"/>
              <a:t>dementia</a:t>
            </a:r>
            <a:r>
              <a:rPr lang="pt-BR" sz="1900" dirty="0"/>
              <a:t> </a:t>
            </a:r>
            <a:r>
              <a:rPr lang="pt-BR" sz="1900" dirty="0" err="1"/>
              <a:t>and</a:t>
            </a:r>
            <a:r>
              <a:rPr lang="pt-BR" sz="1900" dirty="0"/>
              <a:t> </a:t>
            </a:r>
            <a:r>
              <a:rPr lang="pt-BR" sz="1900" dirty="0" err="1"/>
              <a:t>Alzheimer’s</a:t>
            </a:r>
            <a:r>
              <a:rPr lang="pt-BR" sz="1900" dirty="0"/>
              <a:t> </a:t>
            </a:r>
            <a:r>
              <a:rPr lang="pt-BR" sz="1900" dirty="0" err="1"/>
              <a:t>disease</a:t>
            </a:r>
            <a:r>
              <a:rPr lang="pt-BR" sz="1900" dirty="0"/>
              <a:t>. </a:t>
            </a:r>
            <a:r>
              <a:rPr lang="pt-BR" sz="1900" i="1" dirty="0"/>
              <a:t>Molecular </a:t>
            </a:r>
            <a:r>
              <a:rPr lang="pt-BR" sz="1900" i="1" dirty="0" err="1"/>
              <a:t>Neurodegeneration</a:t>
            </a:r>
            <a:r>
              <a:rPr lang="pt-BR" sz="1900" dirty="0"/>
              <a:t>, v. 18, </a:t>
            </a:r>
            <a:r>
              <a:rPr lang="pt-BR" sz="1900" dirty="0" err="1"/>
              <a:t>n</a:t>
            </a:r>
            <a:r>
              <a:rPr lang="pt-BR" sz="1900" dirty="0"/>
              <a:t>. 1, p. 46, 2023.</a:t>
            </a:r>
          </a:p>
          <a:p>
            <a:endParaRPr lang="pt-BR" sz="1900" dirty="0"/>
          </a:p>
          <a:p>
            <a:r>
              <a:rPr lang="pt-BR" sz="1900" dirty="0"/>
              <a:t>KOH, W. Q. et al. </a:t>
            </a:r>
            <a:r>
              <a:rPr lang="pt-BR" sz="1900" dirty="0" err="1"/>
              <a:t>Determinants</a:t>
            </a:r>
            <a:r>
              <a:rPr lang="pt-BR" sz="1900" dirty="0"/>
              <a:t> </a:t>
            </a:r>
            <a:r>
              <a:rPr lang="pt-BR" sz="1900" dirty="0" err="1"/>
              <a:t>of</a:t>
            </a:r>
            <a:r>
              <a:rPr lang="pt-BR" sz="1900" dirty="0"/>
              <a:t> </a:t>
            </a:r>
            <a:r>
              <a:rPr lang="pt-BR" sz="1900" dirty="0" err="1"/>
              <a:t>implementing</a:t>
            </a:r>
            <a:r>
              <a:rPr lang="pt-BR" sz="1900" dirty="0"/>
              <a:t> pet </a:t>
            </a:r>
            <a:r>
              <a:rPr lang="pt-BR" sz="1900" dirty="0" err="1"/>
              <a:t>robots</a:t>
            </a:r>
            <a:r>
              <a:rPr lang="pt-BR" sz="1900" dirty="0"/>
              <a:t> in </a:t>
            </a:r>
            <a:r>
              <a:rPr lang="pt-BR" sz="1900" dirty="0" err="1"/>
              <a:t>nursing</a:t>
            </a:r>
            <a:r>
              <a:rPr lang="pt-BR" sz="1900" dirty="0"/>
              <a:t> homes for </a:t>
            </a:r>
            <a:r>
              <a:rPr lang="pt-BR" sz="1900" dirty="0" err="1"/>
              <a:t>dementia</a:t>
            </a:r>
            <a:r>
              <a:rPr lang="pt-BR" sz="1900" dirty="0"/>
              <a:t> </a:t>
            </a:r>
            <a:r>
              <a:rPr lang="pt-BR" sz="1900" dirty="0" err="1"/>
              <a:t>care</a:t>
            </a:r>
            <a:r>
              <a:rPr lang="pt-BR" sz="1900" dirty="0"/>
              <a:t>. </a:t>
            </a:r>
            <a:r>
              <a:rPr lang="pt-BR" sz="1900" i="1" dirty="0"/>
              <a:t>BMC </a:t>
            </a:r>
            <a:r>
              <a:rPr lang="pt-BR" sz="1900" i="1" dirty="0" err="1"/>
              <a:t>Geriatrics</a:t>
            </a:r>
            <a:r>
              <a:rPr lang="pt-BR" sz="1900" dirty="0"/>
              <a:t>, v. 22, </a:t>
            </a:r>
            <a:r>
              <a:rPr lang="pt-BR" sz="1900" dirty="0" err="1"/>
              <a:t>n</a:t>
            </a:r>
            <a:r>
              <a:rPr lang="pt-BR" sz="1900" dirty="0"/>
              <a:t>. 1, 27 maio 2022. Disponível em: </a:t>
            </a:r>
            <a:r>
              <a:rPr lang="pt-BR" sz="1900" dirty="0">
                <a:hlinkClick r:id="rId8"/>
              </a:rPr>
              <a:t>https://doi.org/10.1186/s12877-022-03133-5</a:t>
            </a:r>
            <a:r>
              <a:rPr lang="pt-BR" sz="1900" dirty="0"/>
              <a:t>. Acesso em: 20 nov. 2024.</a:t>
            </a:r>
          </a:p>
          <a:p>
            <a:endParaRPr lang="pt-BR" sz="1900" dirty="0"/>
          </a:p>
          <a:p>
            <a:r>
              <a:rPr lang="pt-BR" sz="1900" dirty="0"/>
              <a:t>PARK, S. et al. Animal-</a:t>
            </a:r>
            <a:r>
              <a:rPr lang="pt-BR" sz="1900" dirty="0" err="1"/>
              <a:t>assisted</a:t>
            </a:r>
            <a:r>
              <a:rPr lang="pt-BR" sz="1900" dirty="0"/>
              <a:t> </a:t>
            </a:r>
            <a:r>
              <a:rPr lang="pt-BR" sz="1900" dirty="0" err="1"/>
              <a:t>and</a:t>
            </a:r>
            <a:r>
              <a:rPr lang="pt-BR" sz="1900" dirty="0"/>
              <a:t> pet-</a:t>
            </a:r>
            <a:r>
              <a:rPr lang="pt-BR" sz="1900" dirty="0" err="1"/>
              <a:t>robot</a:t>
            </a:r>
            <a:r>
              <a:rPr lang="pt-BR" sz="1900" dirty="0"/>
              <a:t> </a:t>
            </a:r>
            <a:r>
              <a:rPr lang="pt-BR" sz="1900" dirty="0" err="1"/>
              <a:t>interventions</a:t>
            </a:r>
            <a:r>
              <a:rPr lang="pt-BR" sz="1900" dirty="0"/>
              <a:t> for </a:t>
            </a:r>
            <a:r>
              <a:rPr lang="pt-BR" sz="1900" dirty="0" err="1"/>
              <a:t>ameliorating</a:t>
            </a:r>
            <a:r>
              <a:rPr lang="pt-BR" sz="1900" dirty="0"/>
              <a:t> </a:t>
            </a:r>
            <a:r>
              <a:rPr lang="pt-BR" sz="1900" dirty="0" err="1"/>
              <a:t>behavioral</a:t>
            </a:r>
            <a:r>
              <a:rPr lang="pt-BR" sz="1900" dirty="0"/>
              <a:t> </a:t>
            </a:r>
            <a:r>
              <a:rPr lang="pt-BR" sz="1900" dirty="0" err="1"/>
              <a:t>and</a:t>
            </a:r>
            <a:r>
              <a:rPr lang="pt-BR" sz="1900" dirty="0"/>
              <a:t> </a:t>
            </a:r>
            <a:r>
              <a:rPr lang="pt-BR" sz="1900" dirty="0" err="1"/>
              <a:t>psychological</a:t>
            </a:r>
            <a:r>
              <a:rPr lang="pt-BR" sz="1900" dirty="0"/>
              <a:t> </a:t>
            </a:r>
            <a:r>
              <a:rPr lang="pt-BR" sz="1900" dirty="0" err="1"/>
              <a:t>symptoms</a:t>
            </a:r>
            <a:r>
              <a:rPr lang="pt-BR" sz="1900" dirty="0"/>
              <a:t> </a:t>
            </a:r>
            <a:r>
              <a:rPr lang="pt-BR" sz="1900" dirty="0" err="1"/>
              <a:t>of</a:t>
            </a:r>
            <a:r>
              <a:rPr lang="pt-BR" sz="1900" dirty="0"/>
              <a:t> </a:t>
            </a:r>
            <a:r>
              <a:rPr lang="pt-BR" sz="1900" dirty="0" err="1"/>
              <a:t>dementia</a:t>
            </a:r>
            <a:r>
              <a:rPr lang="pt-BR" sz="1900" dirty="0"/>
              <a:t>: a </a:t>
            </a:r>
            <a:r>
              <a:rPr lang="pt-BR" sz="1900" dirty="0" err="1"/>
              <a:t>systematic</a:t>
            </a:r>
            <a:r>
              <a:rPr lang="pt-BR" sz="1900" dirty="0"/>
              <a:t> review </a:t>
            </a:r>
            <a:r>
              <a:rPr lang="pt-BR" sz="1900" dirty="0" err="1"/>
              <a:t>and</a:t>
            </a:r>
            <a:r>
              <a:rPr lang="pt-BR" sz="1900" dirty="0"/>
              <a:t> meta-</a:t>
            </a:r>
            <a:r>
              <a:rPr lang="pt-BR" sz="1900" dirty="0" err="1"/>
              <a:t>analysis</a:t>
            </a:r>
            <a:r>
              <a:rPr lang="pt-BR" sz="1900" dirty="0"/>
              <a:t>. </a:t>
            </a:r>
            <a:r>
              <a:rPr lang="pt-BR" sz="1900" i="1" dirty="0" err="1"/>
              <a:t>Biomedicines</a:t>
            </a:r>
            <a:r>
              <a:rPr lang="pt-BR" sz="1900" dirty="0"/>
              <a:t>, v. 8, </a:t>
            </a:r>
            <a:r>
              <a:rPr lang="pt-BR" sz="1900" dirty="0" err="1"/>
              <a:t>n</a:t>
            </a:r>
            <a:r>
              <a:rPr lang="pt-BR" sz="1900" dirty="0"/>
              <a:t>. 6, p. 150, 2 jun. 2020. Disponível em: </a:t>
            </a:r>
            <a:r>
              <a:rPr lang="pt-BR" sz="1900" dirty="0">
                <a:hlinkClick r:id="rId9"/>
              </a:rPr>
              <a:t>https://doi.org/10.3390/biomedicines8060150</a:t>
            </a:r>
            <a:r>
              <a:rPr lang="pt-BR" sz="1900" dirty="0"/>
              <a:t>. Acesso em: 20 nov. 2024.</a:t>
            </a:r>
          </a:p>
          <a:p>
            <a:endParaRPr lang="pt-BR" sz="1900" dirty="0"/>
          </a:p>
          <a:p>
            <a:r>
              <a:rPr lang="pt-BR" sz="1900" dirty="0"/>
              <a:t>PIKE, J.; PICKING, R.; CUNNINGHAM, S. </a:t>
            </a:r>
            <a:r>
              <a:rPr lang="pt-BR" sz="1900" dirty="0" err="1"/>
              <a:t>Robot</a:t>
            </a:r>
            <a:r>
              <a:rPr lang="pt-BR" sz="1900" dirty="0"/>
              <a:t> </a:t>
            </a:r>
            <a:r>
              <a:rPr lang="pt-BR" sz="1900" dirty="0" err="1"/>
              <a:t>companion</a:t>
            </a:r>
            <a:r>
              <a:rPr lang="pt-BR" sz="1900" dirty="0"/>
              <a:t> </a:t>
            </a:r>
            <a:r>
              <a:rPr lang="pt-BR" sz="1900" dirty="0" err="1"/>
              <a:t>cats</a:t>
            </a:r>
            <a:r>
              <a:rPr lang="pt-BR" sz="1900" dirty="0"/>
              <a:t> for </a:t>
            </a:r>
            <a:r>
              <a:rPr lang="pt-BR" sz="1900" dirty="0" err="1"/>
              <a:t>people</a:t>
            </a:r>
            <a:r>
              <a:rPr lang="pt-BR" sz="1900" dirty="0"/>
              <a:t> </a:t>
            </a:r>
            <a:r>
              <a:rPr lang="pt-BR" sz="1900" dirty="0" err="1"/>
              <a:t>at</a:t>
            </a:r>
            <a:r>
              <a:rPr lang="pt-BR" sz="1900" dirty="0"/>
              <a:t> home </a:t>
            </a:r>
            <a:r>
              <a:rPr lang="pt-BR" sz="1900" dirty="0" err="1"/>
              <a:t>with</a:t>
            </a:r>
            <a:r>
              <a:rPr lang="pt-BR" sz="1900" dirty="0"/>
              <a:t> </a:t>
            </a:r>
            <a:r>
              <a:rPr lang="pt-BR" sz="1900" dirty="0" err="1"/>
              <a:t>dementia</a:t>
            </a:r>
            <a:r>
              <a:rPr lang="pt-BR" sz="1900" dirty="0"/>
              <a:t>: a </a:t>
            </a:r>
            <a:r>
              <a:rPr lang="pt-BR" sz="1900" dirty="0" err="1"/>
              <a:t>qualitative</a:t>
            </a:r>
            <a:r>
              <a:rPr lang="pt-BR" sz="1900" dirty="0"/>
              <a:t> case </a:t>
            </a:r>
            <a:r>
              <a:rPr lang="pt-BR" sz="1900" dirty="0" err="1"/>
              <a:t>study</a:t>
            </a:r>
            <a:r>
              <a:rPr lang="pt-BR" sz="1900" dirty="0"/>
              <a:t> </a:t>
            </a:r>
            <a:r>
              <a:rPr lang="pt-BR" sz="1900" dirty="0" err="1"/>
              <a:t>on</a:t>
            </a:r>
            <a:r>
              <a:rPr lang="pt-BR" sz="1900" dirty="0"/>
              <a:t> </a:t>
            </a:r>
            <a:r>
              <a:rPr lang="pt-BR" sz="1900" dirty="0" err="1"/>
              <a:t>companotics</a:t>
            </a:r>
            <a:r>
              <a:rPr lang="pt-BR" sz="1900" dirty="0"/>
              <a:t>. </a:t>
            </a:r>
            <a:r>
              <a:rPr lang="pt-BR" sz="1900" i="1" dirty="0"/>
              <a:t>Dementia</a:t>
            </a:r>
            <a:r>
              <a:rPr lang="pt-BR" sz="1900" dirty="0"/>
              <a:t>, v. 20, </a:t>
            </a:r>
            <a:r>
              <a:rPr lang="pt-BR" sz="1900" dirty="0" err="1"/>
              <a:t>n</a:t>
            </a:r>
            <a:r>
              <a:rPr lang="pt-BR" sz="1900" dirty="0"/>
              <a:t>. 4, p. 1-19, 16 jul. 2020. Disponível em: </a:t>
            </a:r>
            <a:r>
              <a:rPr lang="pt-BR" sz="1900" dirty="0">
                <a:hlinkClick r:id="rId10"/>
              </a:rPr>
              <a:t>https://doi.org/10.1177/1471301220933120</a:t>
            </a:r>
            <a:r>
              <a:rPr lang="pt-BR" sz="1900" dirty="0"/>
              <a:t>. Acesso em: 20 nov. 2024.</a:t>
            </a:r>
          </a:p>
          <a:p>
            <a:endParaRPr lang="pt-BR" sz="1900" dirty="0"/>
          </a:p>
          <a:p>
            <a:r>
              <a:rPr lang="pt-BR" sz="1900" dirty="0"/>
              <a:t>SABATES, Julieta et al. The </a:t>
            </a:r>
            <a:r>
              <a:rPr lang="pt-BR" sz="1900" dirty="0" err="1"/>
              <a:t>associations</a:t>
            </a:r>
            <a:r>
              <a:rPr lang="pt-BR" sz="1900" dirty="0"/>
              <a:t> </a:t>
            </a:r>
            <a:r>
              <a:rPr lang="pt-BR" sz="1900" dirty="0" err="1"/>
              <a:t>between</a:t>
            </a:r>
            <a:r>
              <a:rPr lang="pt-BR" sz="1900" dirty="0"/>
              <a:t> </a:t>
            </a:r>
            <a:r>
              <a:rPr lang="pt-BR" sz="1900" dirty="0" err="1"/>
              <a:t>neuropsychiatric</a:t>
            </a:r>
            <a:r>
              <a:rPr lang="pt-BR" sz="1900" dirty="0"/>
              <a:t> </a:t>
            </a:r>
            <a:r>
              <a:rPr lang="pt-BR" sz="1900" dirty="0" err="1"/>
              <a:t>symptoms</a:t>
            </a:r>
            <a:r>
              <a:rPr lang="pt-BR" sz="1900" dirty="0"/>
              <a:t> </a:t>
            </a:r>
            <a:r>
              <a:rPr lang="pt-BR" sz="1900" dirty="0" err="1"/>
              <a:t>and</a:t>
            </a:r>
            <a:r>
              <a:rPr lang="pt-BR" sz="1900" dirty="0"/>
              <a:t> </a:t>
            </a:r>
            <a:r>
              <a:rPr lang="pt-BR" sz="1900" dirty="0" err="1"/>
              <a:t>cognition</a:t>
            </a:r>
            <a:r>
              <a:rPr lang="pt-BR" sz="1900" dirty="0"/>
              <a:t> in </a:t>
            </a:r>
            <a:r>
              <a:rPr lang="pt-BR" sz="1900" dirty="0" err="1"/>
              <a:t>people</a:t>
            </a:r>
            <a:r>
              <a:rPr lang="pt-BR" sz="1900" dirty="0"/>
              <a:t> </a:t>
            </a:r>
            <a:r>
              <a:rPr lang="pt-BR" sz="1900" dirty="0" err="1"/>
              <a:t>with</a:t>
            </a:r>
            <a:r>
              <a:rPr lang="pt-BR" sz="1900" dirty="0"/>
              <a:t> </a:t>
            </a:r>
            <a:r>
              <a:rPr lang="pt-BR" sz="1900" dirty="0" err="1"/>
              <a:t>dementia</a:t>
            </a:r>
            <a:r>
              <a:rPr lang="pt-BR" sz="1900" dirty="0"/>
              <a:t>: a </a:t>
            </a:r>
            <a:r>
              <a:rPr lang="pt-BR" sz="1900" dirty="0" err="1"/>
              <a:t>systematic</a:t>
            </a:r>
            <a:r>
              <a:rPr lang="pt-BR" sz="1900" dirty="0"/>
              <a:t> review </a:t>
            </a:r>
            <a:r>
              <a:rPr lang="pt-BR" sz="1900" dirty="0" err="1"/>
              <a:t>and</a:t>
            </a:r>
            <a:r>
              <a:rPr lang="pt-BR" sz="1900" dirty="0"/>
              <a:t> meta-</a:t>
            </a:r>
            <a:r>
              <a:rPr lang="pt-BR" sz="1900" dirty="0" err="1"/>
              <a:t>analysis</a:t>
            </a:r>
            <a:r>
              <a:rPr lang="pt-BR" sz="1900" dirty="0"/>
              <a:t>. </a:t>
            </a:r>
            <a:r>
              <a:rPr lang="pt-BR" sz="1900" i="1" dirty="0" err="1"/>
              <a:t>Neuropsychology</a:t>
            </a:r>
            <a:r>
              <a:rPr lang="pt-BR" sz="1900" i="1" dirty="0"/>
              <a:t> Review</a:t>
            </a:r>
            <a:r>
              <a:rPr lang="pt-BR" sz="1900" dirty="0"/>
              <a:t>, v. 34, </a:t>
            </a:r>
            <a:r>
              <a:rPr lang="pt-BR" sz="1900" dirty="0" err="1"/>
              <a:t>n</a:t>
            </a:r>
            <a:r>
              <a:rPr lang="pt-BR" sz="1900" dirty="0"/>
              <a:t>. 2, p. 581-597, 2024.</a:t>
            </a:r>
          </a:p>
          <a:p>
            <a:endParaRPr lang="pt-BR" sz="1900" dirty="0"/>
          </a:p>
          <a:p>
            <a:r>
              <a:rPr lang="pt-BR" sz="1900" dirty="0"/>
              <a:t>SAMPAIO, Luisa Veríssimo Pereira et al. A Percepção de Profissionais de Saúde sobre o Uso do Gato Robótico no Cuidado de uma mulher Idosa com Demência: Um Relato de Caso. </a:t>
            </a:r>
            <a:r>
              <a:rPr lang="pt-BR" sz="1900" i="1" dirty="0"/>
              <a:t>Estudos Interdisciplinares sobre o Envelhecimento</a:t>
            </a:r>
            <a:r>
              <a:rPr lang="pt-BR" sz="1900" dirty="0"/>
              <a:t>, v. 29, 2024.</a:t>
            </a:r>
          </a:p>
          <a:p>
            <a:endParaRPr lang="pt-BR" sz="1900" dirty="0"/>
          </a:p>
          <a:p>
            <a:r>
              <a:rPr lang="pt-BR" sz="1900" dirty="0"/>
              <a:t>SCERRI, Anthony; SAMMUT, Roberta; SCERRI, Charles. Formal </a:t>
            </a:r>
            <a:r>
              <a:rPr lang="pt-BR" sz="1900" dirty="0" err="1"/>
              <a:t>caregivers</a:t>
            </a:r>
            <a:r>
              <a:rPr lang="pt-BR" sz="1900" dirty="0"/>
              <a:t>’ </a:t>
            </a:r>
            <a:r>
              <a:rPr lang="pt-BR" sz="1900" dirty="0" err="1"/>
              <a:t>perceptions</a:t>
            </a:r>
            <a:r>
              <a:rPr lang="pt-BR" sz="1900" dirty="0"/>
              <a:t> </a:t>
            </a:r>
            <a:r>
              <a:rPr lang="pt-BR" sz="1900" dirty="0" err="1"/>
              <a:t>and</a:t>
            </a:r>
            <a:r>
              <a:rPr lang="pt-BR" sz="1900" dirty="0"/>
              <a:t> </a:t>
            </a:r>
            <a:r>
              <a:rPr lang="pt-BR" sz="1900" dirty="0" err="1"/>
              <a:t>experiences</a:t>
            </a:r>
            <a:r>
              <a:rPr lang="pt-BR" sz="1900" dirty="0"/>
              <a:t> </a:t>
            </a:r>
            <a:r>
              <a:rPr lang="pt-BR" sz="1900" dirty="0" err="1"/>
              <a:t>of</a:t>
            </a:r>
            <a:r>
              <a:rPr lang="pt-BR" sz="1900" dirty="0"/>
              <a:t> </a:t>
            </a:r>
            <a:r>
              <a:rPr lang="pt-BR" sz="1900" dirty="0" err="1"/>
              <a:t>using</a:t>
            </a:r>
            <a:r>
              <a:rPr lang="pt-BR" sz="1900" dirty="0"/>
              <a:t> pet </a:t>
            </a:r>
            <a:r>
              <a:rPr lang="pt-BR" sz="1900" dirty="0" err="1"/>
              <a:t>robots</a:t>
            </a:r>
            <a:r>
              <a:rPr lang="pt-BR" sz="1900" dirty="0"/>
              <a:t> for </a:t>
            </a:r>
            <a:r>
              <a:rPr lang="pt-BR" sz="1900" dirty="0" err="1"/>
              <a:t>persons</a:t>
            </a:r>
            <a:r>
              <a:rPr lang="pt-BR" sz="1900" dirty="0"/>
              <a:t> living </a:t>
            </a:r>
            <a:r>
              <a:rPr lang="pt-BR" sz="1900" dirty="0" err="1"/>
              <a:t>with</a:t>
            </a:r>
            <a:r>
              <a:rPr lang="pt-BR" sz="1900" dirty="0"/>
              <a:t> </a:t>
            </a:r>
            <a:r>
              <a:rPr lang="pt-BR" sz="1900" dirty="0" err="1"/>
              <a:t>dementia</a:t>
            </a:r>
            <a:r>
              <a:rPr lang="pt-BR" sz="1900" dirty="0"/>
              <a:t> in </a:t>
            </a:r>
            <a:r>
              <a:rPr lang="pt-BR" sz="1900" dirty="0" err="1"/>
              <a:t>long‐term</a:t>
            </a:r>
            <a:r>
              <a:rPr lang="pt-BR" sz="1900" dirty="0"/>
              <a:t> </a:t>
            </a:r>
            <a:r>
              <a:rPr lang="pt-BR" sz="1900" dirty="0" err="1"/>
              <a:t>care</a:t>
            </a:r>
            <a:r>
              <a:rPr lang="pt-BR" sz="1900" dirty="0"/>
              <a:t>: A meta‐</a:t>
            </a:r>
            <a:r>
              <a:rPr lang="pt-BR" sz="1900" dirty="0" err="1"/>
              <a:t>ethnography</a:t>
            </a:r>
            <a:r>
              <a:rPr lang="pt-BR" sz="1900" dirty="0"/>
              <a:t>. </a:t>
            </a:r>
            <a:r>
              <a:rPr lang="pt-BR" sz="1900" i="1" dirty="0" err="1"/>
              <a:t>Journal</a:t>
            </a:r>
            <a:r>
              <a:rPr lang="pt-BR" sz="1900" i="1" dirty="0"/>
              <a:t> </a:t>
            </a:r>
            <a:r>
              <a:rPr lang="pt-BR" sz="1900" i="1" dirty="0" err="1"/>
              <a:t>of</a:t>
            </a:r>
            <a:r>
              <a:rPr lang="pt-BR" sz="1900" i="1" dirty="0"/>
              <a:t> </a:t>
            </a:r>
            <a:r>
              <a:rPr lang="pt-BR" sz="1900" i="1" dirty="0" err="1"/>
              <a:t>Advanced</a:t>
            </a:r>
            <a:r>
              <a:rPr lang="pt-BR" sz="1900" i="1" dirty="0"/>
              <a:t> </a:t>
            </a:r>
            <a:r>
              <a:rPr lang="pt-BR" sz="1900" i="1" dirty="0" err="1"/>
              <a:t>Nursing</a:t>
            </a:r>
            <a:r>
              <a:rPr lang="pt-BR" sz="1900" dirty="0"/>
              <a:t>, v. 77, </a:t>
            </a:r>
            <a:r>
              <a:rPr lang="pt-BR" sz="1900" dirty="0" err="1"/>
              <a:t>n</a:t>
            </a:r>
            <a:r>
              <a:rPr lang="pt-BR" sz="1900" dirty="0"/>
              <a:t>. 1, p. 83-97, 2021.</a:t>
            </a:r>
          </a:p>
          <a:p>
            <a:endParaRPr lang="pt-BR" sz="1900" dirty="0"/>
          </a:p>
          <a:p>
            <a:r>
              <a:rPr lang="pt-BR" sz="1900" dirty="0"/>
              <a:t>SCHNEIDER, Julie A. </a:t>
            </a:r>
            <a:r>
              <a:rPr lang="pt-BR" sz="1900" dirty="0" err="1"/>
              <a:t>Neuropathology</a:t>
            </a:r>
            <a:r>
              <a:rPr lang="pt-BR" sz="1900" dirty="0"/>
              <a:t> </a:t>
            </a:r>
            <a:r>
              <a:rPr lang="pt-BR" sz="1900" dirty="0" err="1"/>
              <a:t>of</a:t>
            </a:r>
            <a:r>
              <a:rPr lang="pt-BR" sz="1900" dirty="0"/>
              <a:t> </a:t>
            </a:r>
            <a:r>
              <a:rPr lang="pt-BR" sz="1900" dirty="0" err="1"/>
              <a:t>dementia</a:t>
            </a:r>
            <a:r>
              <a:rPr lang="pt-BR" sz="1900" dirty="0"/>
              <a:t> </a:t>
            </a:r>
            <a:r>
              <a:rPr lang="pt-BR" sz="1900" dirty="0" err="1"/>
              <a:t>disorders</a:t>
            </a:r>
            <a:r>
              <a:rPr lang="pt-BR" sz="1900" dirty="0"/>
              <a:t>. </a:t>
            </a:r>
            <a:r>
              <a:rPr lang="pt-BR" sz="1900" i="1" dirty="0"/>
              <a:t>CONTINUUM: </a:t>
            </a:r>
            <a:r>
              <a:rPr lang="pt-BR" sz="1900" i="1" dirty="0" err="1"/>
              <a:t>Lifelong</a:t>
            </a:r>
            <a:r>
              <a:rPr lang="pt-BR" sz="1900" i="1" dirty="0"/>
              <a:t> Learning in </a:t>
            </a:r>
            <a:r>
              <a:rPr lang="pt-BR" sz="1900" i="1" dirty="0" err="1"/>
              <a:t>Neurology</a:t>
            </a:r>
            <a:r>
              <a:rPr lang="pt-BR" sz="1900" dirty="0"/>
              <a:t>, v. 28, </a:t>
            </a:r>
            <a:r>
              <a:rPr lang="pt-BR" sz="1900" dirty="0" err="1"/>
              <a:t>n</a:t>
            </a:r>
            <a:r>
              <a:rPr lang="pt-BR" sz="1900" dirty="0"/>
              <a:t>. 3, p. 834-851, 2022.</a:t>
            </a:r>
          </a:p>
          <a:p>
            <a:endParaRPr lang="pt-BR" sz="1900" dirty="0"/>
          </a:p>
          <a:p>
            <a:r>
              <a:rPr lang="pt-BR" sz="1900" dirty="0"/>
              <a:t>SMID, Jerusa et al. Declínio cognitivo subjetivo, comprometimento cognitivo leve e demência - diagnóstico sindrômico: recomendações do Departamento Científico de Neurologia Cognitiva e do Envelhecimento da Academia Brasileira de Neurologia. </a:t>
            </a:r>
            <a:r>
              <a:rPr lang="pt-BR" sz="1900" i="1" dirty="0"/>
              <a:t>Dementia &amp; </a:t>
            </a:r>
            <a:r>
              <a:rPr lang="pt-BR" sz="1900" i="1" dirty="0" err="1"/>
              <a:t>Neuropsychologia</a:t>
            </a:r>
            <a:r>
              <a:rPr lang="pt-BR" sz="1900" dirty="0"/>
              <a:t>, v. 16, p. 1-24, 2022.</a:t>
            </a:r>
          </a:p>
          <a:p>
            <a:endParaRPr lang="pt-BR" sz="1050" dirty="0"/>
          </a:p>
        </p:txBody>
      </p:sp>
      <p:sp>
        <p:nvSpPr>
          <p:cNvPr id="14" name="Google Shape;86;p1">
            <a:extLst>
              <a:ext uri="{FF2B5EF4-FFF2-40B4-BE49-F238E27FC236}">
                <a16:creationId xmlns:a16="http://schemas.microsoft.com/office/drawing/2014/main" id="{643400EF-3E95-BB95-AEFC-79734F22F85A}"/>
              </a:ext>
            </a:extLst>
          </p:cNvPr>
          <p:cNvSpPr/>
          <p:nvPr/>
        </p:nvSpPr>
        <p:spPr>
          <a:xfrm>
            <a:off x="485886" y="25900926"/>
            <a:ext cx="13971405" cy="1341000"/>
          </a:xfrm>
          <a:prstGeom prst="rect">
            <a:avLst/>
          </a:prstGeom>
          <a:solidFill>
            <a:schemeClr val="bg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BEBDB"/>
              </a:buClr>
              <a:buSzPts val="6000"/>
              <a:buFont typeface="Aleo"/>
              <a:buNone/>
            </a:pPr>
            <a:r>
              <a:rPr lang="pt-BR" sz="6000" b="1" i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Aleo"/>
              </a:rPr>
              <a:t>Métodos</a:t>
            </a:r>
            <a:endParaRPr sz="1800" b="0" i="0" u="none" strike="noStrike" cap="none" dirty="0">
              <a:solidFill>
                <a:schemeClr val="tx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5690F5CE-D294-A6D1-3CA4-EEA32B618BE8}"/>
              </a:ext>
            </a:extLst>
          </p:cNvPr>
          <p:cNvSpPr txBox="1"/>
          <p:nvPr/>
        </p:nvSpPr>
        <p:spPr>
          <a:xfrm>
            <a:off x="1189362" y="11529224"/>
            <a:ext cx="270530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  <a:tabLst>
                <a:tab pos="1980565" algn="l"/>
              </a:tabLst>
            </a:pPr>
            <a:r>
              <a:rPr lang="pt-BR" sz="3200" dirty="0" err="1">
                <a:effectLst/>
                <a:latin typeface="+mj-lt"/>
                <a:ea typeface="Times New Roman" panose="02020603050405020304" pitchFamily="18" charset="0"/>
              </a:rPr>
              <a:t>UniCuritiba</a:t>
            </a:r>
            <a:r>
              <a:rPr lang="pt-BR" sz="3200" dirty="0">
                <a:effectLst/>
                <a:latin typeface="+mj-lt"/>
                <a:ea typeface="Times New Roman" panose="02020603050405020304" pitchFamily="18" charset="0"/>
              </a:rPr>
              <a:t> – Ciências Biológicas e </a:t>
            </a:r>
            <a:r>
              <a:rPr lang="pt-BR" sz="3200" dirty="0">
                <a:latin typeface="+mj-lt"/>
                <a:ea typeface="Times New Roman" panose="02020603050405020304" pitchFamily="18" charset="0"/>
              </a:rPr>
              <a:t>da Saúde – </a:t>
            </a:r>
            <a:r>
              <a:rPr lang="pt-BR" sz="3200" dirty="0" err="1">
                <a:latin typeface="+mj-lt"/>
                <a:ea typeface="Times New Roman" panose="02020603050405020304" pitchFamily="18" charset="0"/>
              </a:rPr>
              <a:t>luisa.Sampaio@ulife.com.br</a:t>
            </a:r>
            <a:endParaRPr lang="pt-BR" sz="3200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F0936FA2-0E2E-AF46-45E2-55B64178E344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t="43006" b="16831"/>
          <a:stretch/>
        </p:blipFill>
        <p:spPr>
          <a:xfrm>
            <a:off x="23173373" y="236827"/>
            <a:ext cx="6858000" cy="2754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8516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531</TotalTime>
  <Words>1358</Words>
  <Application>Microsoft Macintosh PowerPoint</Application>
  <PresentationFormat>Personalizar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Aleo</vt:lpstr>
      <vt:lpstr>Arial</vt:lpstr>
      <vt:lpstr>Times New Roman</vt:lpstr>
      <vt:lpstr>Arial Nova</vt:lpstr>
      <vt:lpstr>Calibri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Luisa Veríssimo</dc:creator>
  <cp:lastModifiedBy>Luisa Veríssimo</cp:lastModifiedBy>
  <cp:revision>14</cp:revision>
  <dcterms:created xsi:type="dcterms:W3CDTF">2024-04-29T23:53:12Z</dcterms:created>
  <dcterms:modified xsi:type="dcterms:W3CDTF">2024-11-27T12:49:06Z</dcterms:modified>
</cp:coreProperties>
</file>