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omments/modernComment_101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7" r:id="rId2"/>
  </p:sldIdLst>
  <p:sldSz cx="32397700" cy="39598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60C099-F03F-3D83-2359-9C561685580C}" name="Michael Macedo" initials="MM" userId="e437c56f1681535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4B517-BE97-353D-C3E5-EBC613CA9CF3}" v="2" dt="2024-11-27T23:31:16.581"/>
    <p1510:client id="{761CD6D5-AFEE-CBC6-6A97-0B7B64289B5F}" v="7" dt="2024-11-27T23:50:28.917"/>
    <p1510:client id="{8614EA0C-34E3-4DAE-2B03-BAA21B5A700F}" v="14" dt="2024-11-27T23:39:12.587"/>
    <p1510:client id="{9801F8BD-98BC-2A49-B06B-E50596CC4B4E}" v="1" dt="2024-11-27T23:55:21.348"/>
    <p1510:client id="{BD172CC9-9E50-E74B-B49F-EB78118A2C02}" v="6" dt="2024-11-27T19:18:57.844"/>
    <p1510:client id="{CE24C2EF-187B-FD02-59CD-E21692EF6A63}" v="792" dt="2024-11-27T23:24:45.226"/>
    <p1510:client id="{FE7A7377-9DE9-DF96-58B0-82FFAD0678A2}" v="1" dt="2024-11-27T23:29:26.69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48" autoAdjust="0"/>
    <p:restoredTop sz="93606"/>
  </p:normalViewPr>
  <p:slideViewPr>
    <p:cSldViewPr snapToGrid="0">
      <p:cViewPr varScale="1">
        <p:scale>
          <a:sx n="19" d="100"/>
          <a:sy n="19" d="100"/>
        </p:scale>
        <p:origin x="2208"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6FD7E2DD-9E29-42C9-A62D-67646D3A2865}" authorId="{3D60C099-F03F-3D83-2359-9C561685580C}" status="resolved" created="2024-11-26T05:45:07.174" complete="100000">
    <ac:txMkLst xmlns:ac="http://schemas.microsoft.com/office/drawing/2013/main/command">
      <pc:docMk xmlns:pc="http://schemas.microsoft.com/office/powerpoint/2013/main/command"/>
      <pc:sldMk xmlns:pc="http://schemas.microsoft.com/office/powerpoint/2013/main/command" cId="0" sldId="257"/>
      <ac:spMk id="28" creationId="{00000000-0000-0000-0000-000000000000}"/>
      <ac:txMk cp="1219" len="126">
        <ac:context len="2247" hash="2427079361"/>
      </ac:txMk>
    </ac:txMkLst>
    <p188:pos x="13357508" y="13982200"/>
    <p188:txBody>
      <a:bodyPr/>
      <a:lstStyle/>
      <a:p>
        <a:r>
          <a:rPr lang="pt-BR"/>
          <a:t>Vamos focar no objetivo científico de identificar os alvos terapêuticos</a:t>
        </a:r>
      </a:p>
    </p188:txBody>
  </p188:cm>
  <p188:cm id="{562BDD3F-9397-4664-AF0B-0D226C26F0E5}" authorId="{3D60C099-F03F-3D83-2359-9C561685580C}" status="resolved" created="2024-11-26T05:47:38.310" complete="100000">
    <ac:txMkLst xmlns:ac="http://schemas.microsoft.com/office/drawing/2013/main/command">
      <pc:docMk xmlns:pc="http://schemas.microsoft.com/office/powerpoint/2013/main/command"/>
      <pc:sldMk xmlns:pc="http://schemas.microsoft.com/office/powerpoint/2013/main/command" cId="0" sldId="257"/>
      <ac:spMk id="28" creationId="{00000000-0000-0000-0000-000000000000}"/>
      <ac:txMk cp="1640">
        <ac:context len="2247" hash="2427079361"/>
      </ac:txMk>
    </ac:txMkLst>
    <p188:pos x="13146493" y="19304476"/>
    <p188:txBody>
      <a:bodyPr/>
      <a:lstStyle/>
      <a:p>
        <a:r>
          <a:rPr lang="pt-BR"/>
          <a:t>Tivemos mais descritores. Colocar todos os sinônimos de ILC, descritores que falam "alvo terapêutico" etc</a:t>
        </a:r>
      </a:p>
    </p188:txBody>
  </p188:cm>
  <p188:cm id="{39A26279-9FD3-4CEE-A458-5F42F4105303}" authorId="{3D60C099-F03F-3D83-2359-9C561685580C}" status="resolved" created="2024-11-26T05:52:02.411" complete="100000">
    <ac:txMkLst xmlns:ac="http://schemas.microsoft.com/office/drawing/2013/main/command">
      <pc:docMk xmlns:pc="http://schemas.microsoft.com/office/powerpoint/2013/main/command"/>
      <pc:sldMk xmlns:pc="http://schemas.microsoft.com/office/powerpoint/2013/main/command" cId="0" sldId="257"/>
      <ac:spMk id="29" creationId="{00000000-0000-0000-0000-000000000000}"/>
      <ac:txMk cp="22">
        <ac:context len="2004" hash="4069029581"/>
      </ac:txMk>
    </ac:txMkLst>
    <p188:pos x="16406178" y="11656370"/>
    <p188:txBody>
      <a:bodyPr/>
      <a:lstStyle/>
      <a:p>
        <a:r>
          <a:rPr lang="pt-BR"/>
          <a:t>Vamos colocar a mesma conclusão que colocamos no seu relatório. Ok?
Essa conclusão está mesclando com resultados esperados. Lembra de conclusão que fizemos de acordo com os objetivos? A ideia é que fique um pouco menor e consiga ampliar a figura dos resultados.
</a:t>
        </a:r>
      </a:p>
    </p188:txBody>
  </p188:cm>
  <p188:cm id="{5DAF2725-F9EA-41F4-BB04-4AF954276F50}" authorId="{3D60C099-F03F-3D83-2359-9C561685580C}" status="resolved" created="2024-11-26T05:53:38.430" complete="100000">
    <ac:deMkLst xmlns:ac="http://schemas.microsoft.com/office/drawing/2013/main/command">
      <pc:docMk xmlns:pc="http://schemas.microsoft.com/office/powerpoint/2013/main/command"/>
      <pc:sldMk xmlns:pc="http://schemas.microsoft.com/office/powerpoint/2013/main/command" cId="0" sldId="257"/>
      <ac:spMk id="28" creationId="{00000000-0000-0000-0000-000000000000}"/>
    </ac:deMkLst>
    <p188:txBody>
      <a:bodyPr/>
      <a:lstStyle/>
      <a:p>
        <a:r>
          <a:rPr lang="pt-BR"/>
          <a:t>"Justifiquei/alinhei" os textos para ficar mais elegante.</a:t>
        </a:r>
      </a:p>
    </p188:txBody>
  </p188:cm>
  <p188:cm id="{A7F6200F-6C4F-48FE-A8A5-4E31C318D2CC}" authorId="{3D60C099-F03F-3D83-2359-9C561685580C}" status="resolved" created="2024-11-26T06:09:51.660" complete="100000">
    <ac:txMkLst xmlns:ac="http://schemas.microsoft.com/office/drawing/2013/main/command">
      <pc:docMk xmlns:pc="http://schemas.microsoft.com/office/powerpoint/2013/main/command"/>
      <pc:sldMk xmlns:pc="http://schemas.microsoft.com/office/powerpoint/2013/main/command" cId="0" sldId="257"/>
      <ac:spMk id="28" creationId="{00000000-0000-0000-0000-000000000000}"/>
      <ac:txMk cp="2174" len="10">
        <ac:context len="2247" hash="2427079361"/>
      </ac:txMk>
    </ac:txMkLst>
    <p188:pos x="9116056" y="20383882"/>
    <p188:txBody>
      <a:bodyPr/>
      <a:lstStyle/>
      <a:p>
        <a:r>
          <a:rPr lang="pt-BR"/>
          <a:t>Acredito que dê para resumir os resultados de cada estudo para os textos ficarem menores e conseguirmos aumentar um pouco os dois quadros.
Coloque alguma cor nas quadros para melhorar o visual.
Veja esse modelo: https://www.researchgate.net/publication/357052686_Poster_Presentation_for_Systematic_Review_as_presented_at_the_European_Society_of_Dermatology_and_Psychiatry_Conference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o Título"/>
          <p:cNvSpPr txBox="1">
            <a:spLocks noGrp="1"/>
          </p:cNvSpPr>
          <p:nvPr>
            <p:ph type="title"/>
          </p:nvPr>
        </p:nvSpPr>
        <p:spPr>
          <a:xfrm>
            <a:off x="1619885" y="531647"/>
            <a:ext cx="29157929" cy="8708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15988" tIns="215988" rIns="215988" bIns="215988" anchor="ctr"/>
          <a:lstStyle/>
          <a:p>
            <a:r>
              <a:t>Texto do Título</a:t>
            </a:r>
          </a:p>
        </p:txBody>
      </p:sp>
      <p:sp>
        <p:nvSpPr>
          <p:cNvPr id="3" name="Nível de Corpo Um…"/>
          <p:cNvSpPr txBox="1">
            <a:spLocks noGrp="1"/>
          </p:cNvSpPr>
          <p:nvPr>
            <p:ph type="body" idx="1"/>
          </p:nvPr>
        </p:nvSpPr>
        <p:spPr>
          <a:xfrm>
            <a:off x="1619885" y="9239673"/>
            <a:ext cx="29157929" cy="30358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15988" tIns="215988" rIns="215988" bIns="215988"/>
          <a:lstStyle/>
          <a:p>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a:spLocks noGrp="1"/>
          </p:cNvSpPr>
          <p:nvPr>
            <p:ph type="sldNum" sz="quarter" idx="2"/>
          </p:nvPr>
        </p:nvSpPr>
        <p:spPr>
          <a:xfrm>
            <a:off x="29377948" y="36063237"/>
            <a:ext cx="1405265" cy="1394326"/>
          </a:xfrm>
          <a:prstGeom prst="rect">
            <a:avLst/>
          </a:prstGeom>
          <a:ln w="12700">
            <a:miter lim="400000"/>
          </a:ln>
        </p:spPr>
        <p:txBody>
          <a:bodyPr wrap="none" lIns="215988" tIns="215988" rIns="215988" bIns="215988">
            <a:spAutoFit/>
          </a:bodyPr>
          <a:lstStyle>
            <a:lvl1pPr algn="r">
              <a:defRPr sz="68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4318000" rtl="0" latinLnBrk="0">
        <a:lnSpc>
          <a:spcPct val="100000"/>
        </a:lnSpc>
        <a:spcBef>
          <a:spcPts val="0"/>
        </a:spcBef>
        <a:spcAft>
          <a:spcPts val="0"/>
        </a:spcAft>
        <a:buClrTx/>
        <a:buSzTx/>
        <a:buFontTx/>
        <a:buNone/>
        <a:tabLst/>
        <a:defRPr sz="20700" b="0" i="0" u="none" strike="noStrike" cap="none" spc="0" baseline="0">
          <a:solidFill>
            <a:srgbClr val="000000"/>
          </a:solidFill>
          <a:uFillTx/>
          <a:latin typeface="Arial"/>
          <a:ea typeface="Arial"/>
          <a:cs typeface="Arial"/>
          <a:sym typeface="Arial"/>
        </a:defRPr>
      </a:lvl1pPr>
      <a:lvl2pPr marL="0" marR="0" indent="0" algn="ctr" defTabSz="4318000" rtl="0" latinLnBrk="0">
        <a:lnSpc>
          <a:spcPct val="100000"/>
        </a:lnSpc>
        <a:spcBef>
          <a:spcPts val="0"/>
        </a:spcBef>
        <a:spcAft>
          <a:spcPts val="0"/>
        </a:spcAft>
        <a:buClrTx/>
        <a:buSzTx/>
        <a:buFontTx/>
        <a:buNone/>
        <a:tabLst/>
        <a:defRPr sz="20700" b="0" i="0" u="none" strike="noStrike" cap="none" spc="0" baseline="0">
          <a:solidFill>
            <a:srgbClr val="000000"/>
          </a:solidFill>
          <a:uFillTx/>
          <a:latin typeface="Arial"/>
          <a:ea typeface="Arial"/>
          <a:cs typeface="Arial"/>
          <a:sym typeface="Arial"/>
        </a:defRPr>
      </a:lvl2pPr>
      <a:lvl3pPr marL="0" marR="0" indent="0" algn="ctr" defTabSz="4318000" rtl="0" latinLnBrk="0">
        <a:lnSpc>
          <a:spcPct val="100000"/>
        </a:lnSpc>
        <a:spcBef>
          <a:spcPts val="0"/>
        </a:spcBef>
        <a:spcAft>
          <a:spcPts val="0"/>
        </a:spcAft>
        <a:buClrTx/>
        <a:buSzTx/>
        <a:buFontTx/>
        <a:buNone/>
        <a:tabLst/>
        <a:defRPr sz="20700" b="0" i="0" u="none" strike="noStrike" cap="none" spc="0" baseline="0">
          <a:solidFill>
            <a:srgbClr val="000000"/>
          </a:solidFill>
          <a:uFillTx/>
          <a:latin typeface="Arial"/>
          <a:ea typeface="Arial"/>
          <a:cs typeface="Arial"/>
          <a:sym typeface="Arial"/>
        </a:defRPr>
      </a:lvl3pPr>
      <a:lvl4pPr marL="0" marR="0" indent="0" algn="ctr" defTabSz="4318000" rtl="0" latinLnBrk="0">
        <a:lnSpc>
          <a:spcPct val="100000"/>
        </a:lnSpc>
        <a:spcBef>
          <a:spcPts val="0"/>
        </a:spcBef>
        <a:spcAft>
          <a:spcPts val="0"/>
        </a:spcAft>
        <a:buClrTx/>
        <a:buSzTx/>
        <a:buFontTx/>
        <a:buNone/>
        <a:tabLst/>
        <a:defRPr sz="20700" b="0" i="0" u="none" strike="noStrike" cap="none" spc="0" baseline="0">
          <a:solidFill>
            <a:srgbClr val="000000"/>
          </a:solidFill>
          <a:uFillTx/>
          <a:latin typeface="Arial"/>
          <a:ea typeface="Arial"/>
          <a:cs typeface="Arial"/>
          <a:sym typeface="Arial"/>
        </a:defRPr>
      </a:lvl4pPr>
      <a:lvl5pPr marL="0" marR="0" indent="0" algn="ctr" defTabSz="4318000" rtl="0" latinLnBrk="0">
        <a:lnSpc>
          <a:spcPct val="100000"/>
        </a:lnSpc>
        <a:spcBef>
          <a:spcPts val="0"/>
        </a:spcBef>
        <a:spcAft>
          <a:spcPts val="0"/>
        </a:spcAft>
        <a:buClrTx/>
        <a:buSzTx/>
        <a:buFontTx/>
        <a:buNone/>
        <a:tabLst/>
        <a:defRPr sz="20700" b="0" i="0" u="none" strike="noStrike" cap="none" spc="0" baseline="0">
          <a:solidFill>
            <a:srgbClr val="000000"/>
          </a:solidFill>
          <a:uFillTx/>
          <a:latin typeface="Arial"/>
          <a:ea typeface="Arial"/>
          <a:cs typeface="Arial"/>
          <a:sym typeface="Arial"/>
        </a:defRPr>
      </a:lvl5pPr>
      <a:lvl6pPr marL="0" marR="0" indent="457200" algn="ctr" defTabSz="4318000" rtl="0" latinLnBrk="0">
        <a:lnSpc>
          <a:spcPct val="100000"/>
        </a:lnSpc>
        <a:spcBef>
          <a:spcPts val="0"/>
        </a:spcBef>
        <a:spcAft>
          <a:spcPts val="0"/>
        </a:spcAft>
        <a:buClrTx/>
        <a:buSzTx/>
        <a:buFontTx/>
        <a:buNone/>
        <a:tabLst/>
        <a:defRPr sz="20700" b="0" i="0" u="none" strike="noStrike" cap="none" spc="0" baseline="0">
          <a:solidFill>
            <a:srgbClr val="000000"/>
          </a:solidFill>
          <a:uFillTx/>
          <a:latin typeface="Arial"/>
          <a:ea typeface="Arial"/>
          <a:cs typeface="Arial"/>
          <a:sym typeface="Arial"/>
        </a:defRPr>
      </a:lvl6pPr>
      <a:lvl7pPr marL="0" marR="0" indent="914400" algn="ctr" defTabSz="4318000" rtl="0" latinLnBrk="0">
        <a:lnSpc>
          <a:spcPct val="100000"/>
        </a:lnSpc>
        <a:spcBef>
          <a:spcPts val="0"/>
        </a:spcBef>
        <a:spcAft>
          <a:spcPts val="0"/>
        </a:spcAft>
        <a:buClrTx/>
        <a:buSzTx/>
        <a:buFontTx/>
        <a:buNone/>
        <a:tabLst/>
        <a:defRPr sz="20700" b="0" i="0" u="none" strike="noStrike" cap="none" spc="0" baseline="0">
          <a:solidFill>
            <a:srgbClr val="000000"/>
          </a:solidFill>
          <a:uFillTx/>
          <a:latin typeface="Arial"/>
          <a:ea typeface="Arial"/>
          <a:cs typeface="Arial"/>
          <a:sym typeface="Arial"/>
        </a:defRPr>
      </a:lvl7pPr>
      <a:lvl8pPr marL="0" marR="0" indent="1371600" algn="ctr" defTabSz="4318000" rtl="0" latinLnBrk="0">
        <a:lnSpc>
          <a:spcPct val="100000"/>
        </a:lnSpc>
        <a:spcBef>
          <a:spcPts val="0"/>
        </a:spcBef>
        <a:spcAft>
          <a:spcPts val="0"/>
        </a:spcAft>
        <a:buClrTx/>
        <a:buSzTx/>
        <a:buFontTx/>
        <a:buNone/>
        <a:tabLst/>
        <a:defRPr sz="20700" b="0" i="0" u="none" strike="noStrike" cap="none" spc="0" baseline="0">
          <a:solidFill>
            <a:srgbClr val="000000"/>
          </a:solidFill>
          <a:uFillTx/>
          <a:latin typeface="Arial"/>
          <a:ea typeface="Arial"/>
          <a:cs typeface="Arial"/>
          <a:sym typeface="Arial"/>
        </a:defRPr>
      </a:lvl8pPr>
      <a:lvl9pPr marL="0" marR="0" indent="1828800" algn="ctr" defTabSz="4318000" rtl="0" latinLnBrk="0">
        <a:lnSpc>
          <a:spcPct val="100000"/>
        </a:lnSpc>
        <a:spcBef>
          <a:spcPts val="0"/>
        </a:spcBef>
        <a:spcAft>
          <a:spcPts val="0"/>
        </a:spcAft>
        <a:buClrTx/>
        <a:buSzTx/>
        <a:buFontTx/>
        <a:buNone/>
        <a:tabLst/>
        <a:defRPr sz="20700" b="0" i="0" u="none" strike="noStrike" cap="none" spc="0" baseline="0">
          <a:solidFill>
            <a:srgbClr val="000000"/>
          </a:solidFill>
          <a:uFillTx/>
          <a:latin typeface="Arial"/>
          <a:ea typeface="Arial"/>
          <a:cs typeface="Arial"/>
          <a:sym typeface="Arial"/>
        </a:defRPr>
      </a:lvl9pPr>
    </p:titleStyle>
    <p:bodyStyle>
      <a:lvl1pPr marL="1617662" marR="0" indent="-1617662" algn="l" defTabSz="4318000" rtl="0" latinLnBrk="0">
        <a:lnSpc>
          <a:spcPct val="100000"/>
        </a:lnSpc>
        <a:spcBef>
          <a:spcPts val="3500"/>
        </a:spcBef>
        <a:spcAft>
          <a:spcPts val="0"/>
        </a:spcAft>
        <a:buClrTx/>
        <a:buSzPct val="100000"/>
        <a:buFontTx/>
        <a:buChar char="»"/>
        <a:tabLst/>
        <a:defRPr sz="14900" b="0" i="0" u="none" strike="noStrike" cap="none" spc="0" baseline="0">
          <a:solidFill>
            <a:srgbClr val="000000"/>
          </a:solidFill>
          <a:uFillTx/>
          <a:latin typeface="Arial"/>
          <a:ea typeface="Arial"/>
          <a:cs typeface="Arial"/>
          <a:sym typeface="Arial"/>
        </a:defRPr>
      </a:lvl1pPr>
      <a:lvl2pPr marL="3693348" marR="0" indent="-1531173" algn="l" defTabSz="4318000" rtl="0" latinLnBrk="0">
        <a:lnSpc>
          <a:spcPct val="100000"/>
        </a:lnSpc>
        <a:spcBef>
          <a:spcPts val="3500"/>
        </a:spcBef>
        <a:spcAft>
          <a:spcPts val="0"/>
        </a:spcAft>
        <a:buClrTx/>
        <a:buSzPct val="100000"/>
        <a:buFontTx/>
        <a:buChar char="–"/>
        <a:tabLst/>
        <a:defRPr sz="14900" b="0" i="0" u="none" strike="noStrike" cap="none" spc="0" baseline="0">
          <a:solidFill>
            <a:srgbClr val="000000"/>
          </a:solidFill>
          <a:uFillTx/>
          <a:latin typeface="Arial"/>
          <a:ea typeface="Arial"/>
          <a:cs typeface="Arial"/>
          <a:sym typeface="Arial"/>
        </a:defRPr>
      </a:lvl2pPr>
      <a:lvl3pPr marL="5743504" marR="0" indent="-1425504" algn="l" defTabSz="4318000" rtl="0" latinLnBrk="0">
        <a:lnSpc>
          <a:spcPct val="100000"/>
        </a:lnSpc>
        <a:spcBef>
          <a:spcPts val="3500"/>
        </a:spcBef>
        <a:spcAft>
          <a:spcPts val="0"/>
        </a:spcAft>
        <a:buClrTx/>
        <a:buSzPct val="100000"/>
        <a:buFontTx/>
        <a:buChar char="•"/>
        <a:tabLst/>
        <a:defRPr sz="14900" b="0" i="0" u="none" strike="noStrike" cap="none" spc="0" baseline="0">
          <a:solidFill>
            <a:srgbClr val="000000"/>
          </a:solidFill>
          <a:uFillTx/>
          <a:latin typeface="Arial"/>
          <a:ea typeface="Arial"/>
          <a:cs typeface="Arial"/>
          <a:sym typeface="Arial"/>
        </a:defRPr>
      </a:lvl3pPr>
      <a:lvl4pPr marL="8175775" marR="0" indent="-1695600" algn="l" defTabSz="4318000" rtl="0" latinLnBrk="0">
        <a:lnSpc>
          <a:spcPct val="100000"/>
        </a:lnSpc>
        <a:spcBef>
          <a:spcPts val="3500"/>
        </a:spcBef>
        <a:spcAft>
          <a:spcPts val="0"/>
        </a:spcAft>
        <a:buClrTx/>
        <a:buSzPct val="100000"/>
        <a:buFontTx/>
        <a:buChar char="–"/>
        <a:tabLst/>
        <a:defRPr sz="14900" b="0" i="0" u="none" strike="noStrike" cap="none" spc="0" baseline="0">
          <a:solidFill>
            <a:srgbClr val="000000"/>
          </a:solidFill>
          <a:uFillTx/>
          <a:latin typeface="Arial"/>
          <a:ea typeface="Arial"/>
          <a:cs typeface="Arial"/>
          <a:sym typeface="Arial"/>
        </a:defRPr>
      </a:lvl4pPr>
      <a:lvl5pPr marL="17591351" marR="0" indent="-8949001" algn="l" defTabSz="4318000" rtl="0" latinLnBrk="0">
        <a:lnSpc>
          <a:spcPct val="100000"/>
        </a:lnSpc>
        <a:spcBef>
          <a:spcPts val="3500"/>
        </a:spcBef>
        <a:spcAft>
          <a:spcPts val="0"/>
        </a:spcAft>
        <a:buClrTx/>
        <a:buSzPct val="100000"/>
        <a:buFontTx/>
        <a:buChar char="»"/>
        <a:tabLst/>
        <a:defRPr sz="14900" b="0" i="0" u="none" strike="noStrike" cap="none" spc="0" baseline="0">
          <a:solidFill>
            <a:srgbClr val="000000"/>
          </a:solidFill>
          <a:uFillTx/>
          <a:latin typeface="Arial"/>
          <a:ea typeface="Arial"/>
          <a:cs typeface="Arial"/>
          <a:sym typeface="Arial"/>
        </a:defRPr>
      </a:lvl5pPr>
      <a:lvl6pPr marL="18048551" marR="0" indent="-8949001" algn="l" defTabSz="4318000" rtl="0" latinLnBrk="0">
        <a:lnSpc>
          <a:spcPct val="100000"/>
        </a:lnSpc>
        <a:spcBef>
          <a:spcPts val="3500"/>
        </a:spcBef>
        <a:spcAft>
          <a:spcPts val="0"/>
        </a:spcAft>
        <a:buClrTx/>
        <a:buSzPct val="100000"/>
        <a:buFontTx/>
        <a:buChar char=""/>
        <a:tabLst/>
        <a:defRPr sz="14900" b="0" i="0" u="none" strike="noStrike" cap="none" spc="0" baseline="0">
          <a:solidFill>
            <a:srgbClr val="000000"/>
          </a:solidFill>
          <a:uFillTx/>
          <a:latin typeface="Arial"/>
          <a:ea typeface="Arial"/>
          <a:cs typeface="Arial"/>
          <a:sym typeface="Arial"/>
        </a:defRPr>
      </a:lvl6pPr>
      <a:lvl7pPr marL="18505751" marR="0" indent="-8949001" algn="l" defTabSz="4318000" rtl="0" latinLnBrk="0">
        <a:lnSpc>
          <a:spcPct val="100000"/>
        </a:lnSpc>
        <a:spcBef>
          <a:spcPts val="3500"/>
        </a:spcBef>
        <a:spcAft>
          <a:spcPts val="0"/>
        </a:spcAft>
        <a:buClrTx/>
        <a:buSzPct val="100000"/>
        <a:buFontTx/>
        <a:buChar char=""/>
        <a:tabLst/>
        <a:defRPr sz="14900" b="0" i="0" u="none" strike="noStrike" cap="none" spc="0" baseline="0">
          <a:solidFill>
            <a:srgbClr val="000000"/>
          </a:solidFill>
          <a:uFillTx/>
          <a:latin typeface="Arial"/>
          <a:ea typeface="Arial"/>
          <a:cs typeface="Arial"/>
          <a:sym typeface="Arial"/>
        </a:defRPr>
      </a:lvl7pPr>
      <a:lvl8pPr marL="18962951" marR="0" indent="-8949001" algn="l" defTabSz="4318000" rtl="0" latinLnBrk="0">
        <a:lnSpc>
          <a:spcPct val="100000"/>
        </a:lnSpc>
        <a:spcBef>
          <a:spcPts val="3500"/>
        </a:spcBef>
        <a:spcAft>
          <a:spcPts val="0"/>
        </a:spcAft>
        <a:buClrTx/>
        <a:buSzPct val="100000"/>
        <a:buFontTx/>
        <a:buChar char=""/>
        <a:tabLst/>
        <a:defRPr sz="14900" b="0" i="0" u="none" strike="noStrike" cap="none" spc="0" baseline="0">
          <a:solidFill>
            <a:srgbClr val="000000"/>
          </a:solidFill>
          <a:uFillTx/>
          <a:latin typeface="Arial"/>
          <a:ea typeface="Arial"/>
          <a:cs typeface="Arial"/>
          <a:sym typeface="Arial"/>
        </a:defRPr>
      </a:lvl8pPr>
      <a:lvl9pPr marL="19420151" marR="0" indent="-8949001" algn="l" defTabSz="4318000" rtl="0" latinLnBrk="0">
        <a:lnSpc>
          <a:spcPct val="100000"/>
        </a:lnSpc>
        <a:spcBef>
          <a:spcPts val="3500"/>
        </a:spcBef>
        <a:spcAft>
          <a:spcPts val="0"/>
        </a:spcAft>
        <a:buClrTx/>
        <a:buSzPct val="100000"/>
        <a:buFontTx/>
        <a:buChar char=""/>
        <a:tabLst/>
        <a:defRPr sz="149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68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68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68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68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68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68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68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68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6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01_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Julia Lima Oliveira Fortunato; Júlia Mendara Fassanario de Cerqueira; Ivan Costa Passos; Michael Nascimento Macedo( Dr.)"/>
          <p:cNvSpPr txBox="1"/>
          <p:nvPr/>
        </p:nvSpPr>
        <p:spPr>
          <a:xfrm>
            <a:off x="291580" y="5230212"/>
            <a:ext cx="31380039" cy="7694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0" tIns="45710" rIns="45710" bIns="45710">
            <a:spAutoFit/>
          </a:bodyPr>
          <a:lstStyle>
            <a:lvl1pPr defTabSz="4318000">
              <a:defRPr sz="4900"/>
            </a:lvl1pPr>
          </a:lstStyle>
          <a:p>
            <a:r>
              <a:rPr sz="4400"/>
              <a:t>Julia Lima Oliveira Fortunato; </a:t>
            </a:r>
            <a:r>
              <a:rPr sz="4400" err="1"/>
              <a:t>Júlia</a:t>
            </a:r>
            <a:r>
              <a:rPr sz="4400"/>
              <a:t> </a:t>
            </a:r>
            <a:r>
              <a:rPr sz="4400" err="1"/>
              <a:t>Mendara</a:t>
            </a:r>
            <a:r>
              <a:rPr sz="4400"/>
              <a:t> </a:t>
            </a:r>
            <a:r>
              <a:rPr sz="4400" err="1"/>
              <a:t>Fassanario</a:t>
            </a:r>
            <a:r>
              <a:rPr sz="4400"/>
              <a:t> de Cerqueira; Ivan Costa Passos; Michael Nascimento Macedo(Dr.) </a:t>
            </a:r>
          </a:p>
        </p:txBody>
      </p:sp>
      <p:sp>
        <p:nvSpPr>
          <p:cNvPr id="28" name="Introdução…"/>
          <p:cNvSpPr txBox="1"/>
          <p:nvPr/>
        </p:nvSpPr>
        <p:spPr>
          <a:xfrm>
            <a:off x="1125224" y="5646038"/>
            <a:ext cx="13897629" cy="2561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5600" tIns="355600" rIns="355600" bIns="355600" anchor="t">
            <a:spAutoFit/>
          </a:bodyPr>
          <a:lstStyle/>
          <a:p>
            <a:pPr defTabSz="457200">
              <a:lnSpc>
                <a:spcPct val="150000"/>
              </a:lnSpc>
              <a:defRPr sz="3000"/>
            </a:pPr>
            <a:endParaRPr dirty="0"/>
          </a:p>
          <a:p>
            <a:pPr algn="ctr">
              <a:defRPr sz="8000" b="1"/>
            </a:pPr>
            <a:r>
              <a:rPr dirty="0"/>
              <a:t>                               </a:t>
            </a:r>
            <a:endParaRPr lang="pt-BR" sz="8000" dirty="0"/>
          </a:p>
          <a:p>
            <a:pPr algn="ctr">
              <a:defRPr sz="8000" b="1"/>
            </a:pPr>
            <a:r>
              <a:rPr sz="6000" dirty="0" err="1"/>
              <a:t>Introdução</a:t>
            </a:r>
            <a:r>
              <a:rPr dirty="0"/>
              <a:t> </a:t>
            </a:r>
          </a:p>
          <a:p>
            <a:pPr algn="just" defTabSz="457200">
              <a:lnSpc>
                <a:spcPct val="150000"/>
              </a:lnSpc>
              <a:defRPr sz="2600"/>
            </a:pPr>
            <a:r>
              <a:rPr dirty="0"/>
              <a:t>O </a:t>
            </a:r>
            <a:r>
              <a:rPr dirty="0" err="1"/>
              <a:t>câncer</a:t>
            </a:r>
            <a:r>
              <a:rPr dirty="0"/>
              <a:t> </a:t>
            </a:r>
            <a:r>
              <a:rPr dirty="0" err="1"/>
              <a:t>colorretal</a:t>
            </a:r>
            <a:r>
              <a:rPr dirty="0"/>
              <a:t> (CCR), que </a:t>
            </a:r>
            <a:r>
              <a:rPr dirty="0" err="1"/>
              <a:t>afeta</a:t>
            </a:r>
            <a:r>
              <a:rPr dirty="0"/>
              <a:t> o </a:t>
            </a:r>
            <a:r>
              <a:rPr dirty="0" err="1"/>
              <a:t>intestino</a:t>
            </a:r>
            <a:r>
              <a:rPr dirty="0"/>
              <a:t> grosso e </a:t>
            </a:r>
            <a:r>
              <a:rPr dirty="0" err="1"/>
              <a:t>reto</a:t>
            </a:r>
            <a:r>
              <a:rPr dirty="0"/>
              <a:t>, </a:t>
            </a:r>
            <a:r>
              <a:rPr dirty="0" err="1"/>
              <a:t>geralmente</a:t>
            </a:r>
            <a:r>
              <a:rPr dirty="0"/>
              <a:t> </a:t>
            </a:r>
            <a:r>
              <a:rPr dirty="0" err="1"/>
              <a:t>começa</a:t>
            </a:r>
            <a:r>
              <a:rPr dirty="0"/>
              <a:t> com adenomas que </a:t>
            </a:r>
            <a:r>
              <a:rPr dirty="0" err="1"/>
              <a:t>evoluem</a:t>
            </a:r>
            <a:r>
              <a:rPr dirty="0"/>
              <a:t> para adenocarcinomas </a:t>
            </a:r>
            <a:r>
              <a:rPr dirty="0" err="1"/>
              <a:t>em</a:t>
            </a:r>
            <a:r>
              <a:rPr dirty="0"/>
              <a:t> 70% a 90% dos </a:t>
            </a:r>
            <a:r>
              <a:rPr dirty="0" err="1"/>
              <a:t>casos</a:t>
            </a:r>
            <a:r>
              <a:rPr dirty="0"/>
              <a:t>. Em 2020, </a:t>
            </a:r>
            <a:r>
              <a:rPr dirty="0" err="1"/>
              <a:t>foi</a:t>
            </a:r>
            <a:r>
              <a:rPr dirty="0"/>
              <a:t> a </a:t>
            </a:r>
            <a:r>
              <a:rPr dirty="0" err="1"/>
              <a:t>terceira</a:t>
            </a:r>
            <a:r>
              <a:rPr dirty="0"/>
              <a:t> neoplasia </a:t>
            </a:r>
            <a:r>
              <a:rPr dirty="0" err="1"/>
              <a:t>mais</a:t>
            </a:r>
            <a:r>
              <a:rPr dirty="0"/>
              <a:t> </a:t>
            </a:r>
            <a:r>
              <a:rPr dirty="0" err="1"/>
              <a:t>diagnosticada</a:t>
            </a:r>
            <a:r>
              <a:rPr dirty="0"/>
              <a:t> no </a:t>
            </a:r>
            <a:r>
              <a:rPr dirty="0" err="1"/>
              <a:t>mundo</a:t>
            </a:r>
            <a:r>
              <a:rPr dirty="0"/>
              <a:t>, com 1,9 </a:t>
            </a:r>
            <a:r>
              <a:rPr dirty="0" err="1"/>
              <a:t>milhões</a:t>
            </a:r>
            <a:r>
              <a:rPr dirty="0"/>
              <a:t> de </a:t>
            </a:r>
            <a:r>
              <a:rPr dirty="0" err="1"/>
              <a:t>casos</a:t>
            </a:r>
            <a:r>
              <a:rPr dirty="0"/>
              <a:t>.</a:t>
            </a:r>
            <a:r>
              <a:rPr lang="pt-BR" dirty="0"/>
              <a:t> </a:t>
            </a:r>
            <a:r>
              <a:rPr lang="pt-BR" dirty="0">
                <a:solidFill>
                  <a:srgbClr val="3F3F3F"/>
                </a:solidFill>
              </a:rPr>
              <a:t>As</a:t>
            </a:r>
            <a:r>
              <a:rPr lang="pt-BR" dirty="0">
                <a:solidFill>
                  <a:srgbClr val="3F3F3F"/>
                </a:solidFill>
                <a:effectLst/>
              </a:rPr>
              <a:t> células linfoides inatas do tipo 2 (ILC2) </a:t>
            </a:r>
            <a:r>
              <a:rPr lang="pt-BR" dirty="0">
                <a:solidFill>
                  <a:srgbClr val="3F3F3F"/>
                </a:solidFill>
              </a:rPr>
              <a:t>são vigilantes dos tecidos, com importante presença no trato gastrointestinal, capazes de sinalizar dano epitelial e </a:t>
            </a:r>
            <a:r>
              <a:rPr lang="pt-BR" dirty="0">
                <a:solidFill>
                  <a:srgbClr val="3F3F3F"/>
                </a:solidFill>
                <a:effectLst/>
              </a:rPr>
              <a:t>apresentam um comprometimento com uma resposta </a:t>
            </a:r>
            <a:r>
              <a:rPr lang="pt-BR" dirty="0">
                <a:solidFill>
                  <a:srgbClr val="3F3F3F"/>
                </a:solidFill>
              </a:rPr>
              <a:t>imune</a:t>
            </a:r>
            <a:r>
              <a:rPr lang="pt-BR" dirty="0">
                <a:solidFill>
                  <a:srgbClr val="3F3F3F"/>
                </a:solidFill>
                <a:effectLst/>
              </a:rPr>
              <a:t> do tipo 2, </a:t>
            </a:r>
            <a:r>
              <a:rPr lang="pt-BR" dirty="0">
                <a:solidFill>
                  <a:srgbClr val="3F3F3F"/>
                </a:solidFill>
              </a:rPr>
              <a:t>observada em doenças</a:t>
            </a:r>
            <a:r>
              <a:rPr lang="pt-BR" dirty="0">
                <a:solidFill>
                  <a:srgbClr val="3F3F3F"/>
                </a:solidFill>
                <a:effectLst/>
              </a:rPr>
              <a:t> </a:t>
            </a:r>
            <a:r>
              <a:rPr lang="pt-BR" dirty="0">
                <a:solidFill>
                  <a:srgbClr val="3F3F3F"/>
                </a:solidFill>
              </a:rPr>
              <a:t>alérgicas e helmintíases. Acredita-se que as respostas imunes do tipo 2 contribuam para microambientes marcados por uma resposta imune mais regulatória, permitindo a sobrevivência de parasitos e favorecendo o desenvolvimento de tumores, Nesse sentido, evidências recentes</a:t>
            </a:r>
            <a:r>
              <a:rPr lang="pt-BR" dirty="0">
                <a:solidFill>
                  <a:srgbClr val="3F3F3F"/>
                </a:solidFill>
                <a:effectLst/>
              </a:rPr>
              <a:t> </a:t>
            </a:r>
            <a:r>
              <a:rPr lang="pt-BR" dirty="0">
                <a:solidFill>
                  <a:srgbClr val="3F3F3F"/>
                </a:solidFill>
              </a:rPr>
              <a:t>tem discutido a contribuição das ILC2 para esse ambiente tumoral, favorecendo ou contribuindo para um combate eficiente às células tumorais. No entanto, ainda existem poucas evidências sobre o papel destas células no CCR e sobre alvos moleculares que possam ser explorados em novas terapias para a doença</a:t>
            </a:r>
            <a:r>
              <a:rPr lang="pt-BR" dirty="0">
                <a:solidFill>
                  <a:srgbClr val="3F3F3F"/>
                </a:solidFill>
                <a:effectLst/>
              </a:rPr>
              <a:t>. </a:t>
            </a:r>
            <a:r>
              <a:rPr dirty="0">
                <a:solidFill>
                  <a:schemeClr val="tx1"/>
                </a:solidFill>
              </a:rPr>
              <a:t>Este </a:t>
            </a:r>
            <a:r>
              <a:rPr dirty="0" err="1">
                <a:solidFill>
                  <a:schemeClr val="tx1"/>
                </a:solidFill>
              </a:rPr>
              <a:t>estudo</a:t>
            </a:r>
            <a:r>
              <a:rPr dirty="0">
                <a:solidFill>
                  <a:schemeClr val="tx1"/>
                </a:solidFill>
              </a:rPr>
              <a:t> </a:t>
            </a:r>
            <a:r>
              <a:rPr dirty="0" err="1">
                <a:solidFill>
                  <a:schemeClr val="tx1"/>
                </a:solidFill>
              </a:rPr>
              <a:t>revisa</a:t>
            </a:r>
            <a:r>
              <a:rPr dirty="0">
                <a:solidFill>
                  <a:schemeClr val="tx1"/>
                </a:solidFill>
              </a:rPr>
              <a:t> o </a:t>
            </a:r>
            <a:r>
              <a:rPr dirty="0" err="1">
                <a:solidFill>
                  <a:schemeClr val="tx1"/>
                </a:solidFill>
              </a:rPr>
              <a:t>papel</a:t>
            </a:r>
            <a:r>
              <a:rPr dirty="0">
                <a:solidFill>
                  <a:schemeClr val="tx1"/>
                </a:solidFill>
              </a:rPr>
              <a:t> das ILC2s no </a:t>
            </a:r>
            <a:r>
              <a:rPr dirty="0" err="1">
                <a:solidFill>
                  <a:schemeClr val="tx1"/>
                </a:solidFill>
              </a:rPr>
              <a:t>câncer</a:t>
            </a:r>
            <a:r>
              <a:rPr lang="pt-BR" dirty="0">
                <a:solidFill>
                  <a:schemeClr val="tx1"/>
                </a:solidFill>
              </a:rPr>
              <a:t> colorretal </a:t>
            </a:r>
            <a:r>
              <a:rPr dirty="0">
                <a:solidFill>
                  <a:schemeClr val="tx1"/>
                </a:solidFill>
              </a:rPr>
              <a:t> e </a:t>
            </a:r>
            <a:r>
              <a:rPr dirty="0" err="1">
                <a:solidFill>
                  <a:schemeClr val="tx1"/>
                </a:solidFill>
              </a:rPr>
              <a:t>seu</a:t>
            </a:r>
            <a:r>
              <a:rPr dirty="0">
                <a:solidFill>
                  <a:schemeClr val="tx1"/>
                </a:solidFill>
              </a:rPr>
              <a:t> </a:t>
            </a:r>
            <a:r>
              <a:rPr dirty="0" err="1">
                <a:solidFill>
                  <a:schemeClr val="tx1"/>
                </a:solidFill>
              </a:rPr>
              <a:t>potencial</a:t>
            </a:r>
            <a:r>
              <a:rPr dirty="0">
                <a:solidFill>
                  <a:schemeClr val="tx1"/>
                </a:solidFill>
              </a:rPr>
              <a:t> </a:t>
            </a:r>
            <a:r>
              <a:rPr lang="pt-BR" dirty="0">
                <a:solidFill>
                  <a:schemeClr val="tx1"/>
                </a:solidFill>
              </a:rPr>
              <a:t> como alvo </a:t>
            </a:r>
            <a:r>
              <a:rPr dirty="0" err="1">
                <a:solidFill>
                  <a:schemeClr val="tx1"/>
                </a:solidFill>
              </a:rPr>
              <a:t>terapêutico</a:t>
            </a:r>
            <a:r>
              <a:rPr dirty="0">
                <a:solidFill>
                  <a:schemeClr val="tx1"/>
                </a:solidFill>
              </a:rPr>
              <a:t>.</a:t>
            </a:r>
            <a:endParaRPr lang="pt-BR" dirty="0">
              <a:solidFill>
                <a:schemeClr val="tx1"/>
              </a:solidFill>
            </a:endParaRPr>
          </a:p>
          <a:p>
            <a:pPr algn="ctr" defTabSz="4318000">
              <a:defRPr sz="6000" b="1"/>
            </a:pPr>
            <a:r>
              <a:rPr lang="pt-BR" dirty="0"/>
              <a:t>Objetivo</a:t>
            </a:r>
          </a:p>
          <a:p>
            <a:pPr algn="just" defTabSz="457200">
              <a:lnSpc>
                <a:spcPct val="150000"/>
              </a:lnSpc>
              <a:defRPr sz="3000"/>
            </a:pPr>
            <a:r>
              <a:rPr lang="pt-BR" sz="2800" dirty="0"/>
              <a:t>Descrever os mecanismos candidatos à alvos terapêuticos envolvendo as células linfoides inatas do tipo 2 no câncer colorretal.</a:t>
            </a:r>
          </a:p>
          <a:p>
            <a:pPr algn="ctr" defTabSz="4318000">
              <a:defRPr sz="6000" b="1"/>
            </a:pPr>
            <a:r>
              <a:rPr dirty="0" err="1">
                <a:latin typeface="Arial" panose="020B0604020202020204" pitchFamily="34" charset="0"/>
                <a:cs typeface="Arial" panose="020B0604020202020204" pitchFamily="34" charset="0"/>
              </a:rPr>
              <a:t>Metodologia</a:t>
            </a:r>
            <a:endParaRPr dirty="0">
              <a:latin typeface="Arial" panose="020B0604020202020204" pitchFamily="34" charset="0"/>
              <a:cs typeface="Arial" panose="020B0604020202020204" pitchFamily="34" charset="0"/>
            </a:endParaRPr>
          </a:p>
          <a:p>
            <a:pPr algn="just">
              <a:lnSpc>
                <a:spcPct val="150000"/>
              </a:lnSpc>
            </a:pPr>
            <a:r>
              <a:rPr lang="pt-BR" sz="2600" dirty="0" err="1"/>
              <a:t>ste</a:t>
            </a:r>
            <a:r>
              <a:rPr lang="pt-BR" sz="2600" dirty="0"/>
              <a:t> estudo, registrado no PROSPERO, é uma revisão sistemática sobre o papel das células linfoides inatas tipo 2 (ILC2s) no câncer colorretal e seus alvos terapêuticos. A busca foi realizada nas bases </a:t>
            </a:r>
            <a:r>
              <a:rPr lang="pt-BR" sz="2600" dirty="0" err="1"/>
              <a:t>PubMed</a:t>
            </a:r>
            <a:r>
              <a:rPr lang="pt-BR" sz="2600" dirty="0"/>
              <a:t>, Scopus e Web </a:t>
            </a:r>
            <a:r>
              <a:rPr lang="pt-BR" sz="2600" dirty="0" err="1"/>
              <a:t>of</a:t>
            </a:r>
            <a:r>
              <a:rPr lang="pt-BR" sz="2600" dirty="0"/>
              <a:t> </a:t>
            </a:r>
            <a:r>
              <a:rPr lang="pt-BR" sz="2600" dirty="0" err="1"/>
              <a:t>Sciences</a:t>
            </a:r>
            <a:r>
              <a:rPr lang="pt-BR" sz="2600" dirty="0"/>
              <a:t>, </a:t>
            </a:r>
            <a:r>
              <a:rPr lang="pt-BR" sz="2600" dirty="0">
                <a:solidFill>
                  <a:schemeClr val="tx1"/>
                </a:solidFill>
              </a:rPr>
              <a:t>usando os descritores </a:t>
            </a:r>
            <a:r>
              <a:rPr lang="pt-BR" sz="2600" dirty="0">
                <a:solidFill>
                  <a:srgbClr val="000000"/>
                </a:solidFill>
                <a:effectLst/>
              </a:rPr>
              <a:t>“</a:t>
            </a:r>
            <a:r>
              <a:rPr lang="pt-BR" sz="2600" i="1" dirty="0" err="1">
                <a:solidFill>
                  <a:srgbClr val="000000"/>
                </a:solidFill>
                <a:effectLst/>
              </a:rPr>
              <a:t>type</a:t>
            </a:r>
            <a:r>
              <a:rPr lang="pt-BR" sz="2600" i="1" dirty="0">
                <a:solidFill>
                  <a:srgbClr val="000000"/>
                </a:solidFill>
                <a:effectLst/>
              </a:rPr>
              <a:t> 2 </a:t>
            </a:r>
            <a:r>
              <a:rPr lang="pt-BR" sz="2600" i="1" dirty="0" err="1">
                <a:solidFill>
                  <a:srgbClr val="000000"/>
                </a:solidFill>
                <a:effectLst/>
              </a:rPr>
              <a:t>innate</a:t>
            </a:r>
            <a:r>
              <a:rPr lang="pt-BR" sz="2600" i="1" dirty="0">
                <a:solidFill>
                  <a:srgbClr val="000000"/>
                </a:solidFill>
                <a:effectLst/>
              </a:rPr>
              <a:t> </a:t>
            </a:r>
            <a:r>
              <a:rPr lang="pt-BR" sz="2600" i="1" dirty="0" err="1">
                <a:solidFill>
                  <a:srgbClr val="000000"/>
                </a:solidFill>
                <a:effectLst/>
              </a:rPr>
              <a:t>lymphoid</a:t>
            </a:r>
            <a:r>
              <a:rPr lang="pt-BR" sz="2600" i="1" dirty="0">
                <a:solidFill>
                  <a:srgbClr val="000000"/>
                </a:solidFill>
                <a:effectLst/>
              </a:rPr>
              <a:t> </a:t>
            </a:r>
            <a:r>
              <a:rPr lang="pt-BR" sz="2600" i="1" dirty="0" err="1">
                <a:solidFill>
                  <a:srgbClr val="000000"/>
                </a:solidFill>
                <a:effectLst/>
              </a:rPr>
              <a:t>cells</a:t>
            </a:r>
            <a:r>
              <a:rPr lang="pt-BR" sz="2600" i="1" dirty="0">
                <a:solidFill>
                  <a:srgbClr val="000000"/>
                </a:solidFill>
                <a:effectLst/>
              </a:rPr>
              <a:t>” AND “</a:t>
            </a:r>
            <a:r>
              <a:rPr lang="pt-BR" sz="2600" i="1" dirty="0" err="1">
                <a:solidFill>
                  <a:srgbClr val="000000"/>
                </a:solidFill>
                <a:effectLst/>
              </a:rPr>
              <a:t>colorectal</a:t>
            </a:r>
            <a:r>
              <a:rPr lang="pt-BR" sz="2600" i="1" dirty="0">
                <a:solidFill>
                  <a:srgbClr val="000000"/>
                </a:solidFill>
                <a:effectLst/>
              </a:rPr>
              <a:t> câncer”; </a:t>
            </a:r>
            <a:r>
              <a:rPr lang="pt-BR" sz="2600" dirty="0">
                <a:solidFill>
                  <a:srgbClr val="000000"/>
                </a:solidFill>
                <a:effectLst/>
              </a:rPr>
              <a:t>“</a:t>
            </a:r>
            <a:r>
              <a:rPr lang="pt-BR" sz="2600" i="1" dirty="0" err="1">
                <a:solidFill>
                  <a:srgbClr val="000000"/>
                </a:solidFill>
                <a:effectLst/>
              </a:rPr>
              <a:t>group</a:t>
            </a:r>
            <a:r>
              <a:rPr lang="pt-BR" sz="2600" i="1" dirty="0">
                <a:solidFill>
                  <a:srgbClr val="000000"/>
                </a:solidFill>
                <a:effectLst/>
              </a:rPr>
              <a:t> 2 </a:t>
            </a:r>
            <a:r>
              <a:rPr lang="pt-BR" sz="2600" i="1" dirty="0" err="1">
                <a:solidFill>
                  <a:srgbClr val="000000"/>
                </a:solidFill>
                <a:effectLst/>
              </a:rPr>
              <a:t>innate</a:t>
            </a:r>
            <a:r>
              <a:rPr lang="pt-BR" sz="2600" i="1" dirty="0">
                <a:solidFill>
                  <a:srgbClr val="000000"/>
                </a:solidFill>
                <a:effectLst/>
              </a:rPr>
              <a:t> </a:t>
            </a:r>
            <a:r>
              <a:rPr lang="pt-BR" sz="2600" i="1" dirty="0" err="1">
                <a:solidFill>
                  <a:srgbClr val="000000"/>
                </a:solidFill>
                <a:effectLst/>
              </a:rPr>
              <a:t>lymphoid</a:t>
            </a:r>
            <a:r>
              <a:rPr lang="pt-BR" sz="2600" i="1" dirty="0">
                <a:solidFill>
                  <a:srgbClr val="000000"/>
                </a:solidFill>
                <a:effectLst/>
              </a:rPr>
              <a:t> </a:t>
            </a:r>
            <a:r>
              <a:rPr lang="pt-BR" sz="2600" i="1" dirty="0" err="1">
                <a:solidFill>
                  <a:srgbClr val="000000"/>
                </a:solidFill>
                <a:effectLst/>
              </a:rPr>
              <a:t>cells</a:t>
            </a:r>
            <a:r>
              <a:rPr lang="pt-BR" sz="2600" i="1" dirty="0">
                <a:solidFill>
                  <a:srgbClr val="000000"/>
                </a:solidFill>
                <a:effectLst/>
              </a:rPr>
              <a:t>” AND</a:t>
            </a:r>
            <a:r>
              <a:rPr lang="pt-BR" sz="2600" dirty="0">
                <a:solidFill>
                  <a:srgbClr val="000000"/>
                </a:solidFill>
                <a:effectLst/>
              </a:rPr>
              <a:t> </a:t>
            </a:r>
            <a:r>
              <a:rPr lang="pt-BR" sz="2600" i="1" dirty="0">
                <a:solidFill>
                  <a:srgbClr val="000000"/>
                </a:solidFill>
                <a:effectLst/>
              </a:rPr>
              <a:t>“</a:t>
            </a:r>
            <a:r>
              <a:rPr lang="pt-BR" sz="2600" i="1" dirty="0" err="1">
                <a:solidFill>
                  <a:srgbClr val="000000"/>
                </a:solidFill>
                <a:effectLst/>
              </a:rPr>
              <a:t>colorectal</a:t>
            </a:r>
            <a:r>
              <a:rPr lang="pt-BR" sz="2600" dirty="0"/>
              <a:t> </a:t>
            </a:r>
            <a:r>
              <a:rPr lang="pt-BR" sz="2600" i="1" dirty="0">
                <a:solidFill>
                  <a:srgbClr val="000000"/>
                </a:solidFill>
                <a:effectLst/>
              </a:rPr>
              <a:t>câncer; </a:t>
            </a:r>
            <a:r>
              <a:rPr lang="pt-BR" sz="2600" dirty="0">
                <a:solidFill>
                  <a:srgbClr val="000000"/>
                </a:solidFill>
                <a:effectLst/>
              </a:rPr>
              <a:t>“</a:t>
            </a:r>
            <a:r>
              <a:rPr lang="pt-BR" sz="2600" i="1" dirty="0" err="1">
                <a:solidFill>
                  <a:srgbClr val="000000"/>
                </a:solidFill>
                <a:effectLst/>
              </a:rPr>
              <a:t>type</a:t>
            </a:r>
            <a:r>
              <a:rPr lang="pt-BR" sz="2600" i="1" dirty="0">
                <a:solidFill>
                  <a:srgbClr val="000000"/>
                </a:solidFill>
                <a:effectLst/>
              </a:rPr>
              <a:t> 2 </a:t>
            </a:r>
            <a:r>
              <a:rPr lang="pt-BR" sz="2600" i="1" dirty="0" err="1">
                <a:solidFill>
                  <a:srgbClr val="000000"/>
                </a:solidFill>
                <a:effectLst/>
              </a:rPr>
              <a:t>innate</a:t>
            </a:r>
            <a:r>
              <a:rPr lang="pt-BR" sz="2600" i="1" dirty="0">
                <a:solidFill>
                  <a:srgbClr val="000000"/>
                </a:solidFill>
                <a:effectLst/>
              </a:rPr>
              <a:t> </a:t>
            </a:r>
            <a:r>
              <a:rPr lang="pt-BR" sz="2600" i="1" dirty="0" err="1">
                <a:solidFill>
                  <a:srgbClr val="000000"/>
                </a:solidFill>
                <a:effectLst/>
              </a:rPr>
              <a:t>lymphoid</a:t>
            </a:r>
            <a:r>
              <a:rPr lang="pt-BR" sz="2600" i="1" dirty="0">
                <a:solidFill>
                  <a:srgbClr val="000000"/>
                </a:solidFill>
                <a:effectLst/>
              </a:rPr>
              <a:t> </a:t>
            </a:r>
            <a:r>
              <a:rPr lang="pt-BR" sz="2600" i="1" dirty="0" err="1">
                <a:solidFill>
                  <a:srgbClr val="000000"/>
                </a:solidFill>
                <a:effectLst/>
              </a:rPr>
              <a:t>cells</a:t>
            </a:r>
            <a:r>
              <a:rPr lang="pt-BR" sz="2600" i="1" dirty="0">
                <a:solidFill>
                  <a:srgbClr val="000000"/>
                </a:solidFill>
                <a:effectLst/>
              </a:rPr>
              <a:t>” AND “</a:t>
            </a:r>
            <a:r>
              <a:rPr lang="pt-BR" sz="2600" i="1" dirty="0" err="1">
                <a:solidFill>
                  <a:srgbClr val="000000"/>
                </a:solidFill>
                <a:effectLst/>
              </a:rPr>
              <a:t>therapeutical</a:t>
            </a:r>
            <a:r>
              <a:rPr lang="pt-BR" sz="2600" dirty="0"/>
              <a:t> </a:t>
            </a:r>
            <a:r>
              <a:rPr lang="pt-BR" sz="2600" i="1" dirty="0">
                <a:solidFill>
                  <a:srgbClr val="000000"/>
                </a:solidFill>
                <a:effectLst/>
              </a:rPr>
              <a:t>targets”; </a:t>
            </a:r>
            <a:r>
              <a:rPr lang="pt-BR" sz="2600" dirty="0">
                <a:solidFill>
                  <a:srgbClr val="000000"/>
                </a:solidFill>
                <a:effectLst/>
              </a:rPr>
              <a:t>“</a:t>
            </a:r>
            <a:r>
              <a:rPr lang="pt-BR" sz="2600" i="1" dirty="0" err="1">
                <a:solidFill>
                  <a:srgbClr val="000000"/>
                </a:solidFill>
                <a:effectLst/>
              </a:rPr>
              <a:t>group</a:t>
            </a:r>
            <a:r>
              <a:rPr lang="pt-BR" sz="2600" i="1" dirty="0">
                <a:solidFill>
                  <a:srgbClr val="000000"/>
                </a:solidFill>
                <a:effectLst/>
              </a:rPr>
              <a:t> 2 </a:t>
            </a:r>
            <a:r>
              <a:rPr lang="pt-BR" sz="2600" i="1" dirty="0" err="1">
                <a:solidFill>
                  <a:srgbClr val="000000"/>
                </a:solidFill>
                <a:effectLst/>
              </a:rPr>
              <a:t>innate</a:t>
            </a:r>
            <a:r>
              <a:rPr lang="pt-BR" sz="2600" i="1" dirty="0">
                <a:solidFill>
                  <a:srgbClr val="000000"/>
                </a:solidFill>
                <a:effectLst/>
              </a:rPr>
              <a:t> </a:t>
            </a:r>
            <a:r>
              <a:rPr lang="pt-BR" sz="2600" i="1" dirty="0" err="1">
                <a:solidFill>
                  <a:srgbClr val="000000"/>
                </a:solidFill>
                <a:effectLst/>
              </a:rPr>
              <a:t>lymphoid</a:t>
            </a:r>
            <a:r>
              <a:rPr lang="pt-BR" sz="2600" i="1" dirty="0">
                <a:solidFill>
                  <a:srgbClr val="000000"/>
                </a:solidFill>
                <a:effectLst/>
              </a:rPr>
              <a:t> </a:t>
            </a:r>
            <a:r>
              <a:rPr lang="pt-BR" sz="2600" i="1" dirty="0" err="1">
                <a:solidFill>
                  <a:srgbClr val="000000"/>
                </a:solidFill>
                <a:effectLst/>
              </a:rPr>
              <a:t>cells</a:t>
            </a:r>
            <a:r>
              <a:rPr lang="pt-BR" sz="2600" i="1" dirty="0">
                <a:solidFill>
                  <a:srgbClr val="000000"/>
                </a:solidFill>
                <a:effectLst/>
              </a:rPr>
              <a:t>” AND “</a:t>
            </a:r>
            <a:r>
              <a:rPr lang="pt-BR" sz="2600" i="1" dirty="0" err="1">
                <a:solidFill>
                  <a:srgbClr val="000000"/>
                </a:solidFill>
                <a:effectLst/>
              </a:rPr>
              <a:t>therapeutical</a:t>
            </a:r>
            <a:r>
              <a:rPr lang="pt-BR" sz="2600" i="1" dirty="0">
                <a:solidFill>
                  <a:srgbClr val="000000"/>
                </a:solidFill>
                <a:effectLst/>
              </a:rPr>
              <a:t> targets”; “</a:t>
            </a:r>
            <a:r>
              <a:rPr lang="pt-BR" sz="2600" i="1" dirty="0" err="1">
                <a:solidFill>
                  <a:srgbClr val="000000"/>
                </a:solidFill>
                <a:effectLst/>
              </a:rPr>
              <a:t>type</a:t>
            </a:r>
            <a:r>
              <a:rPr lang="pt-BR" sz="2600" i="1" dirty="0">
                <a:solidFill>
                  <a:srgbClr val="000000"/>
                </a:solidFill>
                <a:effectLst/>
              </a:rPr>
              <a:t> 2 </a:t>
            </a:r>
            <a:r>
              <a:rPr lang="pt-BR" sz="2600" i="1" dirty="0" err="1">
                <a:solidFill>
                  <a:srgbClr val="000000"/>
                </a:solidFill>
                <a:effectLst/>
              </a:rPr>
              <a:t>innate</a:t>
            </a:r>
            <a:r>
              <a:rPr lang="pt-BR" sz="2600" i="1" dirty="0">
                <a:solidFill>
                  <a:srgbClr val="000000"/>
                </a:solidFill>
                <a:effectLst/>
              </a:rPr>
              <a:t> </a:t>
            </a:r>
            <a:r>
              <a:rPr lang="pt-BR" sz="2600" i="1" dirty="0" err="1">
                <a:solidFill>
                  <a:srgbClr val="000000"/>
                </a:solidFill>
                <a:effectLst/>
              </a:rPr>
              <a:t>lymphoid</a:t>
            </a:r>
            <a:r>
              <a:rPr lang="pt-BR" sz="2600" i="1" dirty="0">
                <a:solidFill>
                  <a:srgbClr val="000000"/>
                </a:solidFill>
                <a:effectLst/>
              </a:rPr>
              <a:t> </a:t>
            </a:r>
            <a:r>
              <a:rPr lang="pt-BR" sz="2600" i="1" dirty="0" err="1">
                <a:solidFill>
                  <a:srgbClr val="000000"/>
                </a:solidFill>
                <a:effectLst/>
              </a:rPr>
              <a:t>cells</a:t>
            </a:r>
            <a:r>
              <a:rPr lang="pt-BR" sz="2600" i="1" dirty="0">
                <a:solidFill>
                  <a:srgbClr val="000000"/>
                </a:solidFill>
                <a:effectLst/>
              </a:rPr>
              <a:t>” </a:t>
            </a:r>
            <a:r>
              <a:rPr lang="pt-BR" sz="2600" i="1" dirty="0" err="1">
                <a:solidFill>
                  <a:srgbClr val="000000"/>
                </a:solidFill>
                <a:effectLst/>
              </a:rPr>
              <a:t>AND“câncer</a:t>
            </a:r>
            <a:r>
              <a:rPr lang="pt-BR" sz="2600" i="1" dirty="0">
                <a:solidFill>
                  <a:srgbClr val="000000"/>
                </a:solidFill>
                <a:effectLst/>
              </a:rPr>
              <a:t>”; </a:t>
            </a:r>
            <a:r>
              <a:rPr lang="pt-BR" sz="2600" dirty="0">
                <a:solidFill>
                  <a:srgbClr val="000000"/>
                </a:solidFill>
                <a:effectLst/>
              </a:rPr>
              <a:t>“</a:t>
            </a:r>
            <a:r>
              <a:rPr lang="pt-BR" sz="2600" i="1" dirty="0" err="1">
                <a:solidFill>
                  <a:srgbClr val="000000"/>
                </a:solidFill>
                <a:effectLst/>
              </a:rPr>
              <a:t>group</a:t>
            </a:r>
            <a:r>
              <a:rPr lang="pt-BR" sz="2600" i="1" dirty="0">
                <a:solidFill>
                  <a:srgbClr val="000000"/>
                </a:solidFill>
                <a:effectLst/>
              </a:rPr>
              <a:t> 2 </a:t>
            </a:r>
            <a:r>
              <a:rPr lang="pt-BR" sz="2600" i="1" dirty="0" err="1">
                <a:solidFill>
                  <a:srgbClr val="000000"/>
                </a:solidFill>
                <a:effectLst/>
              </a:rPr>
              <a:t>innate</a:t>
            </a:r>
            <a:r>
              <a:rPr lang="pt-BR" sz="2600" i="1" dirty="0">
                <a:solidFill>
                  <a:srgbClr val="000000"/>
                </a:solidFill>
                <a:effectLst/>
              </a:rPr>
              <a:t> </a:t>
            </a:r>
            <a:r>
              <a:rPr lang="pt-BR" sz="2600" i="1" dirty="0" err="1">
                <a:solidFill>
                  <a:srgbClr val="000000"/>
                </a:solidFill>
                <a:effectLst/>
              </a:rPr>
              <a:t>lymphoid</a:t>
            </a:r>
            <a:r>
              <a:rPr lang="pt-BR" sz="2600" i="1" dirty="0"/>
              <a:t> </a:t>
            </a:r>
            <a:r>
              <a:rPr lang="pt-BR" sz="2600" i="1" dirty="0" err="1">
                <a:solidFill>
                  <a:srgbClr val="000000"/>
                </a:solidFill>
                <a:effectLst/>
              </a:rPr>
              <a:t>cells</a:t>
            </a:r>
            <a:r>
              <a:rPr lang="pt-BR" sz="2600" i="1" dirty="0">
                <a:solidFill>
                  <a:srgbClr val="000000"/>
                </a:solidFill>
                <a:effectLst/>
              </a:rPr>
              <a:t>” AND “câncer”. </a:t>
            </a:r>
            <a:r>
              <a:rPr lang="pt-BR" sz="2600" dirty="0">
                <a:solidFill>
                  <a:srgbClr val="000000"/>
                </a:solidFill>
                <a:effectLst/>
              </a:rPr>
              <a:t>Sem r</a:t>
            </a:r>
            <a:r>
              <a:rPr lang="pt-BR" sz="2600" dirty="0"/>
              <a:t>estrição de data e com filtros de idioma e tipo de estudo. De 203 artigos identificados, 28 foram incluídos após análise de título, resumo e texto completo. A concordância entre os avaliadores foi moderada (Kappa de Cohen = 0,697).</a:t>
            </a:r>
          </a:p>
          <a:p>
            <a:pPr algn="ctr" defTabSz="4318000">
              <a:lnSpc>
                <a:spcPct val="150000"/>
              </a:lnSpc>
              <a:defRPr sz="6000"/>
            </a:pPr>
            <a:r>
              <a:rPr lang="pt-BR" sz="6000" b="1" dirty="0"/>
              <a:t>Resultados</a:t>
            </a:r>
          </a:p>
          <a:p>
            <a:pPr defTabSz="4318000">
              <a:lnSpc>
                <a:spcPct val="150000"/>
              </a:lnSpc>
              <a:defRPr sz="6000"/>
            </a:pPr>
            <a:endParaRPr sz="2600" dirty="0"/>
          </a:p>
          <a:p>
            <a:pPr defTabSz="457200">
              <a:lnSpc>
                <a:spcPct val="150000"/>
              </a:lnSpc>
              <a:defRPr sz="2600">
                <a:latin typeface="+mj-lt"/>
                <a:ea typeface="+mj-ea"/>
                <a:cs typeface="+mj-cs"/>
                <a:sym typeface="Helvetica"/>
              </a:defRPr>
            </a:pPr>
            <a:r>
              <a:rPr dirty="0"/>
              <a:t>                                                          </a:t>
            </a:r>
          </a:p>
          <a:p>
            <a:pPr defTabSz="457200">
              <a:lnSpc>
                <a:spcPct val="150000"/>
              </a:lnSpc>
              <a:defRPr sz="3000"/>
            </a:pPr>
            <a:endParaRPr dirty="0"/>
          </a:p>
          <a:p>
            <a:pPr defTabSz="457200">
              <a:defRPr sz="1600"/>
            </a:pPr>
            <a:endParaRPr sz="6000" dirty="0"/>
          </a:p>
        </p:txBody>
      </p:sp>
      <p:sp>
        <p:nvSpPr>
          <p:cNvPr id="29" name="Resultados…"/>
          <p:cNvSpPr txBox="1"/>
          <p:nvPr/>
        </p:nvSpPr>
        <p:spPr>
          <a:xfrm>
            <a:off x="15007405" y="9486700"/>
            <a:ext cx="16649685" cy="29054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0" tIns="45710" rIns="45710" bIns="45710" anchor="t">
            <a:spAutoFit/>
          </a:bodyPr>
          <a:lstStyle/>
          <a:p>
            <a:pPr algn="just" defTabSz="4318000">
              <a:defRPr sz="5000" b="1"/>
            </a:pPr>
            <a:endParaRPr/>
          </a:p>
          <a:p>
            <a:pPr algn="just" defTabSz="4318000">
              <a:defRPr sz="5000" b="1"/>
            </a:pPr>
            <a:endParaRPr/>
          </a:p>
          <a:p>
            <a:pPr algn="just" defTabSz="4318000">
              <a:defRPr sz="6000"/>
            </a:pPr>
            <a:endParaRPr/>
          </a:p>
          <a:p>
            <a:pPr defTabSz="4318000"/>
            <a:endParaRPr sz="6000"/>
          </a:p>
          <a:p>
            <a:pPr defTabSz="4318000"/>
            <a:endParaRPr sz="6000"/>
          </a:p>
          <a:p>
            <a:pPr defTabSz="4318000"/>
            <a:endParaRPr sz="6000"/>
          </a:p>
          <a:p>
            <a:pPr defTabSz="4318000"/>
            <a:endParaRPr sz="6000"/>
          </a:p>
          <a:p>
            <a:pPr defTabSz="4318000"/>
            <a:endParaRPr sz="6000"/>
          </a:p>
          <a:p>
            <a:pPr defTabSz="4318000"/>
            <a:endParaRPr lang="pt-BR" sz="6000"/>
          </a:p>
          <a:p>
            <a:pPr defTabSz="4318000"/>
            <a:endParaRPr sz="6000"/>
          </a:p>
          <a:p>
            <a:pPr algn="ctr" defTabSz="4318000">
              <a:defRPr sz="6000" b="1"/>
            </a:pPr>
            <a:endParaRPr lang="pt-BR"/>
          </a:p>
          <a:p>
            <a:pPr algn="ctr" defTabSz="4318000">
              <a:defRPr sz="6000" b="1"/>
            </a:pPr>
            <a:endParaRPr lang="pt-BR"/>
          </a:p>
          <a:p>
            <a:pPr algn="ctr" defTabSz="4318000">
              <a:defRPr sz="6000" b="1"/>
            </a:pPr>
            <a:r>
              <a:rPr err="1"/>
              <a:t>Conclusões</a:t>
            </a:r>
          </a:p>
          <a:p>
            <a:pPr algn="just">
              <a:lnSpc>
                <a:spcPct val="150000"/>
              </a:lnSpc>
            </a:pPr>
            <a:r>
              <a:rPr lang="pt-BR" sz="2600"/>
              <a:t>Conclui-se que as células linfoides inatas do tipo 2 (ILC2s) desempenham papéis complexos e multifacetados </a:t>
            </a:r>
            <a:r>
              <a:rPr lang="pt-BR" sz="2600">
                <a:solidFill>
                  <a:srgbClr val="000000"/>
                </a:solidFill>
                <a:effectLst/>
              </a:rPr>
              <a:t>no câncer colorretal</a:t>
            </a:r>
            <a:r>
              <a:rPr lang="pt-BR" sz="2600"/>
              <a:t> (CCR), atuando tanto como promotoras quanto inibidoras de </a:t>
            </a:r>
            <a:r>
              <a:rPr lang="pt-BR" sz="2600" err="1"/>
              <a:t>tumorigênese</a:t>
            </a:r>
            <a:r>
              <a:rPr lang="pt-BR" sz="2600">
                <a:solidFill>
                  <a:srgbClr val="000000"/>
                </a:solidFill>
                <a:effectLst/>
              </a:rPr>
              <a:t>, </a:t>
            </a:r>
            <a:r>
              <a:rPr lang="pt-BR" sz="2600"/>
              <a:t>dependendo </a:t>
            </a:r>
            <a:r>
              <a:rPr lang="pt-BR" sz="2600">
                <a:solidFill>
                  <a:srgbClr val="000000"/>
                </a:solidFill>
                <a:effectLst/>
              </a:rPr>
              <a:t>do </a:t>
            </a:r>
            <a:r>
              <a:rPr lang="pt-BR" sz="2600"/>
              <a:t>microambiente e dos sinais moleculares</a:t>
            </a:r>
            <a:r>
              <a:rPr lang="pt-BR" sz="2600">
                <a:solidFill>
                  <a:srgbClr val="000000"/>
                </a:solidFill>
                <a:effectLst/>
              </a:rPr>
              <a:t>.</a:t>
            </a:r>
            <a:r>
              <a:rPr lang="pt-BR" sz="2600"/>
              <a:t> Os dados apresentados evidenciam </a:t>
            </a:r>
            <a:r>
              <a:rPr lang="pt-BR" sz="2600">
                <a:solidFill>
                  <a:srgbClr val="000000"/>
                </a:solidFill>
                <a:effectLst/>
              </a:rPr>
              <a:t>o </a:t>
            </a:r>
            <a:r>
              <a:rPr lang="pt-BR" sz="2600"/>
              <a:t>potencial terapêutico de direcionar vias específicas</a:t>
            </a:r>
            <a:r>
              <a:rPr lang="pt-BR" sz="2600">
                <a:solidFill>
                  <a:srgbClr val="000000"/>
                </a:solidFill>
                <a:effectLst/>
              </a:rPr>
              <a:t>, </a:t>
            </a:r>
            <a:r>
              <a:rPr lang="pt-BR" sz="2600"/>
              <a:t>como IL-9</a:t>
            </a:r>
            <a:r>
              <a:rPr lang="pt-BR" sz="2600">
                <a:solidFill>
                  <a:srgbClr val="000000"/>
                </a:solidFill>
                <a:effectLst/>
              </a:rPr>
              <a:t>, </a:t>
            </a:r>
            <a:r>
              <a:rPr lang="pt-BR" sz="2600"/>
              <a:t>IL-33/ST2 e IL-25</a:t>
            </a:r>
            <a:r>
              <a:rPr lang="pt-BR" sz="2600">
                <a:solidFill>
                  <a:srgbClr val="000000"/>
                </a:solidFill>
                <a:effectLst/>
              </a:rPr>
              <a:t>, </a:t>
            </a:r>
            <a:r>
              <a:rPr lang="pt-BR" sz="2600"/>
              <a:t>além </a:t>
            </a:r>
            <a:r>
              <a:rPr lang="pt-BR" sz="2600">
                <a:solidFill>
                  <a:srgbClr val="000000"/>
                </a:solidFill>
                <a:effectLst/>
              </a:rPr>
              <a:t>de </a:t>
            </a:r>
            <a:r>
              <a:rPr lang="pt-BR" sz="2600"/>
              <a:t>mecanismos regulatórios associados a ILC2s, para modular respostas imunes antitumorais </a:t>
            </a:r>
            <a:r>
              <a:rPr lang="pt-BR" sz="2600">
                <a:solidFill>
                  <a:srgbClr val="000000"/>
                </a:solidFill>
                <a:effectLst/>
              </a:rPr>
              <a:t>e </a:t>
            </a:r>
            <a:r>
              <a:rPr lang="pt-BR" sz="2600"/>
              <a:t>otimizar intervenções clínicas</a:t>
            </a:r>
            <a:r>
              <a:rPr lang="pt-BR" sz="2600">
                <a:solidFill>
                  <a:srgbClr val="000000"/>
                </a:solidFill>
                <a:effectLst/>
              </a:rPr>
              <a:t>. </a:t>
            </a:r>
            <a:r>
              <a:rPr lang="pt-BR" sz="2600"/>
              <a:t>A polarização funcional dessas células, influenciada por fatores como hipóxia</a:t>
            </a:r>
            <a:r>
              <a:rPr lang="pt-BR" sz="2600">
                <a:solidFill>
                  <a:srgbClr val="000000"/>
                </a:solidFill>
                <a:effectLst/>
              </a:rPr>
              <a:t>,</a:t>
            </a:r>
            <a:r>
              <a:rPr lang="pt-BR" sz="2600"/>
              <a:t> dieta e regulação hormonal</a:t>
            </a:r>
            <a:r>
              <a:rPr lang="pt-BR" sz="2600">
                <a:solidFill>
                  <a:srgbClr val="000000"/>
                </a:solidFill>
                <a:effectLst/>
              </a:rPr>
              <a:t>, </a:t>
            </a:r>
            <a:r>
              <a:rPr lang="pt-BR" sz="2600"/>
              <a:t>destaca a necessidade </a:t>
            </a:r>
            <a:r>
              <a:rPr lang="pt-BR" sz="2600">
                <a:solidFill>
                  <a:srgbClr val="000000"/>
                </a:solidFill>
                <a:effectLst/>
              </a:rPr>
              <a:t>de mais estudos </a:t>
            </a:r>
            <a:r>
              <a:rPr lang="pt-BR" sz="2600"/>
              <a:t>para entender melhor seus papéis e explorar novos alvos terapêuticos para </a:t>
            </a:r>
            <a:r>
              <a:rPr lang="pt-BR" sz="2600">
                <a:solidFill>
                  <a:srgbClr val="000000"/>
                </a:solidFill>
                <a:effectLst/>
              </a:rPr>
              <a:t>o </a:t>
            </a:r>
            <a:r>
              <a:rPr lang="pt-BR" sz="2600"/>
              <a:t>CCR</a:t>
            </a:r>
            <a:r>
              <a:rPr lang="pt-BR" sz="2600">
                <a:solidFill>
                  <a:srgbClr val="000000"/>
                </a:solidFill>
                <a:effectLst/>
              </a:rPr>
              <a:t>.</a:t>
            </a:r>
            <a:endParaRPr lang="pt-BR"/>
          </a:p>
          <a:p>
            <a:pPr algn="just" defTabSz="4318000">
              <a:lnSpc>
                <a:spcPct val="150000"/>
              </a:lnSpc>
              <a:defRPr sz="6000" b="1"/>
            </a:pPr>
            <a:endParaRPr lang="pt-BR" sz="2600"/>
          </a:p>
          <a:p>
            <a:pPr algn="ctr" defTabSz="4318000">
              <a:defRPr sz="6000" b="1"/>
            </a:pPr>
            <a:r>
              <a:rPr err="1"/>
              <a:t>Bibliografia</a:t>
            </a:r>
            <a:endParaRPr/>
          </a:p>
          <a:p>
            <a:pPr algn="just" defTabSz="457200">
              <a:defRPr sz="2600">
                <a:solidFill>
                  <a:srgbClr val="212121"/>
                </a:solidFill>
              </a:defRPr>
            </a:pPr>
            <a:r>
              <a:t>Bie Q, Zhang P, Su Z, Zheng D, Ying X, Wu Y, Yang H, Chen D, Wang S, Xu H. Polarization of ILC2s in peripheral blood might contribute to immunosuppressive microenvironment in patients with gastric cancer. J Immunol Res. 2014;2014:923135. </a:t>
            </a:r>
            <a:r>
              <a:rPr err="1"/>
              <a:t>doi</a:t>
            </a:r>
            <a:r>
              <a:t>: 10.1155/2014/923135. </a:t>
            </a:r>
            <a:r>
              <a:rPr err="1"/>
              <a:t>Epub</a:t>
            </a:r>
            <a:r>
              <a:t> 2014 Mar 4. PMID: 24741632; PMCID: PMC3987940.</a:t>
            </a:r>
            <a:endParaRPr>
              <a:solidFill>
                <a:srgbClr val="000000"/>
              </a:solidFill>
              <a:ea typeface="Times New Roman"/>
              <a:sym typeface="Times New Roman"/>
            </a:endParaRPr>
          </a:p>
          <a:p>
            <a:pPr algn="just" defTabSz="457200">
              <a:defRPr sz="2600">
                <a:solidFill>
                  <a:srgbClr val="212121"/>
                </a:solidFill>
              </a:defRPr>
            </a:pPr>
            <a:r>
              <a:t>Cui W, Nagano Y, Morita S, Tanoue T, Yamane H, Ishikawa K, Sato T, Kubo M, Hori S, Taniguchi T, Hatakeyama M, </a:t>
            </a:r>
            <a:r>
              <a:rPr err="1"/>
              <a:t>Atarashi</a:t>
            </a:r>
            <a:r>
              <a:t> K, Honda K. Diet-mediated constitutive induction of novel IL-4+ ILC2 cells maintains intestinal homeostasis in mice. J Exp Med. 2023 Aug 7;220(8):e20221773. </a:t>
            </a:r>
            <a:r>
              <a:rPr err="1"/>
              <a:t>doi</a:t>
            </a:r>
            <a:r>
              <a:t>: 10.1084/jem.20221773. </a:t>
            </a:r>
            <a:r>
              <a:rPr err="1"/>
              <a:t>Epub</a:t>
            </a:r>
            <a:r>
              <a:t> 2023 May 10. PMID: 37163450; PMCID: PMC10174189.</a:t>
            </a:r>
            <a:endParaRPr>
              <a:solidFill>
                <a:srgbClr val="000000"/>
              </a:solidFill>
              <a:ea typeface="Times New Roman"/>
              <a:sym typeface="Times New Roman"/>
            </a:endParaRPr>
          </a:p>
          <a:p>
            <a:pPr algn="just" defTabSz="457200">
              <a:defRPr sz="2600">
                <a:solidFill>
                  <a:srgbClr val="212121"/>
                </a:solidFill>
              </a:defRPr>
            </a:pPr>
            <a:r>
              <a:t>Taylor S, Huang Y, Mallett G, Stathopoulou C, Felizardo TC, Sun MA, Martin</a:t>
            </a:r>
            <a:endParaRPr>
              <a:solidFill>
                <a:srgbClr val="000000"/>
              </a:solidFill>
              <a:ea typeface="+mj-ea"/>
              <a:sym typeface="Helvetica"/>
            </a:endParaRPr>
          </a:p>
          <a:p>
            <a:pPr algn="just" defTabSz="457200">
              <a:defRPr sz="2600">
                <a:solidFill>
                  <a:srgbClr val="212121"/>
                </a:solidFill>
              </a:defRPr>
            </a:pPr>
            <a:r>
              <a:t>EL, Zhu N, Woodward EL, Elias MS, Scott J, Reynolds NJ, Paul WE, Fowler DH, Amarnath S. PD-1 regulates KLRG1</a:t>
            </a:r>
            <a:r>
              <a:rPr baseline="31999"/>
              <a:t>+</a:t>
            </a:r>
            <a:r>
              <a:t> group 2 innate lymphoid cells. J Exp Med. 2017 Jun 5;214(6):1663-1678. </a:t>
            </a:r>
            <a:r>
              <a:rPr err="1"/>
              <a:t>doi</a:t>
            </a:r>
            <a:r>
              <a:t>: 10.1084/jem.20161653. </a:t>
            </a:r>
            <a:r>
              <a:rPr err="1"/>
              <a:t>Epub</a:t>
            </a:r>
            <a:r>
              <a:t> 2017 May 10. PMID: 28490441; PMCID: PMC5461001.</a:t>
            </a:r>
            <a:r>
              <a:rPr>
                <a:solidFill>
                  <a:srgbClr val="212121"/>
                </a:solidFill>
              </a:rPr>
              <a:t>      </a:t>
            </a:r>
            <a:endParaRPr sz="6000" b="1"/>
          </a:p>
          <a:p>
            <a:pPr algn="ctr" defTabSz="4318000">
              <a:defRPr sz="6000" b="1"/>
            </a:pPr>
            <a:endParaRPr lang="pt-BR"/>
          </a:p>
          <a:p>
            <a:pPr algn="ctr" defTabSz="4318000">
              <a:defRPr sz="6000" b="1"/>
            </a:pPr>
            <a:r>
              <a:t>Agradecimentos</a:t>
            </a:r>
            <a:endParaRPr lang="pt-BR"/>
          </a:p>
          <a:p>
            <a:pPr>
              <a:lnSpc>
                <a:spcPct val="150000"/>
              </a:lnSpc>
            </a:pPr>
            <a:r>
              <a:rPr lang="pt-BR" sz="2600"/>
              <a:t>O trabalho </a:t>
            </a:r>
            <a:r>
              <a:rPr lang="pt-BR" sz="2600">
                <a:solidFill>
                  <a:srgbClr val="000000"/>
                </a:solidFill>
                <a:effectLst/>
              </a:rPr>
              <a:t>teve a concessão de Bolsa </a:t>
            </a:r>
            <a:r>
              <a:rPr lang="pt-BR" sz="2600">
                <a:solidFill>
                  <a:srgbClr val="001D35"/>
                </a:solidFill>
                <a:effectLst/>
              </a:rPr>
              <a:t>de numero </a:t>
            </a:r>
            <a:r>
              <a:rPr lang="pt-BR" sz="2600">
                <a:effectLst/>
                <a:latin typeface="Calibri"/>
                <a:ea typeface="Calibri"/>
              </a:rPr>
              <a:t>156812/2023-0</a:t>
            </a:r>
            <a:r>
              <a:rPr lang="pt-BR" sz="2600">
                <a:latin typeface="Calibri"/>
                <a:ea typeface="Calibri"/>
              </a:rPr>
              <a:t> pelo</a:t>
            </a:r>
            <a:r>
              <a:rPr lang="pt-BR" sz="2600" b="0" i="0" u="none" strike="noStrike">
                <a:solidFill>
                  <a:srgbClr val="001D35"/>
                </a:solidFill>
                <a:effectLst/>
              </a:rPr>
              <a:t> PIBIC (Programa Institucional de Bolsas de Iniciação Científica) </a:t>
            </a:r>
            <a:r>
              <a:rPr lang="pt-BR" sz="2600">
                <a:solidFill>
                  <a:srgbClr val="000000"/>
                </a:solidFill>
                <a:effectLst/>
              </a:rPr>
              <a:t>do Conselho Nacional de Desenvolvimento Científico e Tecnológico (CNPq).</a:t>
            </a:r>
          </a:p>
          <a:p>
            <a:pPr algn="ctr" defTabSz="4318000">
              <a:defRPr sz="6000" b="1"/>
            </a:pPr>
            <a:endParaRPr/>
          </a:p>
          <a:p>
            <a:pPr defTabSz="4318000"/>
            <a:endParaRPr sz="6000" b="1"/>
          </a:p>
          <a:p>
            <a:pPr defTabSz="4318000"/>
            <a:endParaRPr sz="6000" b="1"/>
          </a:p>
          <a:p>
            <a:pPr algn="ctr" defTabSz="4318000">
              <a:defRPr sz="4100"/>
            </a:pPr>
            <a:endParaRPr sz="6000" b="1"/>
          </a:p>
        </p:txBody>
      </p:sp>
      <p:sp>
        <p:nvSpPr>
          <p:cNvPr id="30" name="UNIFACS…"/>
          <p:cNvSpPr txBox="1"/>
          <p:nvPr/>
        </p:nvSpPr>
        <p:spPr>
          <a:xfrm>
            <a:off x="7054304" y="5486241"/>
            <a:ext cx="17854590" cy="22467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6000"/>
            </a:pPr>
            <a:endParaRPr sz="4800"/>
          </a:p>
          <a:p>
            <a:pPr algn="ctr">
              <a:defRPr sz="6000" b="1"/>
            </a:pPr>
            <a:r>
              <a:rPr sz="4800"/>
              <a:t>UNIFACS</a:t>
            </a:r>
          </a:p>
          <a:p>
            <a:pPr algn="ctr">
              <a:defRPr sz="4600"/>
            </a:pPr>
            <a:r>
              <a:rPr sz="4000"/>
              <a:t>Medicina, Professor Barros e Michael.macedo@ulife.com.br</a:t>
            </a:r>
            <a:endParaRPr sz="4800"/>
          </a:p>
        </p:txBody>
      </p:sp>
      <p:grpSp>
        <p:nvGrpSpPr>
          <p:cNvPr id="33" name="Agrupar"/>
          <p:cNvGrpSpPr/>
          <p:nvPr/>
        </p:nvGrpSpPr>
        <p:grpSpPr>
          <a:xfrm>
            <a:off x="-3176" y="-109539"/>
            <a:ext cx="32404051" cy="5084766"/>
            <a:chOff x="0" y="-1"/>
            <a:chExt cx="32404050" cy="5084764"/>
          </a:xfrm>
        </p:grpSpPr>
        <p:sp>
          <p:nvSpPr>
            <p:cNvPr id="31" name="Retângulo"/>
            <p:cNvSpPr/>
            <p:nvPr/>
          </p:nvSpPr>
          <p:spPr>
            <a:xfrm>
              <a:off x="0" y="-1"/>
              <a:ext cx="32404050" cy="5084764"/>
            </a:xfrm>
            <a:prstGeom prst="rect">
              <a:avLst/>
            </a:prstGeom>
            <a:gradFill flip="none" rotWithShape="1">
              <a:gsLst>
                <a:gs pos="0">
                  <a:srgbClr val="FFF3DA"/>
                </a:gs>
                <a:gs pos="29299">
                  <a:srgbClr val="FFEDC3"/>
                </a:gs>
                <a:gs pos="50000">
                  <a:srgbClr val="FFC137"/>
                </a:gs>
                <a:gs pos="100000">
                  <a:srgbClr val="D038B7"/>
                </a:gs>
              </a:gsLst>
              <a:lin ang="13500000" scaled="0"/>
            </a:gradFill>
            <a:ln w="9525" cap="flat">
              <a:solidFill>
                <a:srgbClr val="000000"/>
              </a:solidFill>
              <a:prstDash val="solid"/>
              <a:round/>
            </a:ln>
            <a:effectLst/>
          </p:spPr>
          <p:txBody>
            <a:bodyPr wrap="square" lIns="45719" tIns="45719" rIns="45719" bIns="45719" numCol="1" anchor="t">
              <a:noAutofit/>
            </a:bodyPr>
            <a:lstStyle/>
            <a:p>
              <a:pPr>
                <a:defRPr sz="6000"/>
              </a:pPr>
              <a:endParaRPr/>
            </a:p>
          </p:txBody>
        </p:sp>
        <p:sp>
          <p:nvSpPr>
            <p:cNvPr id="32" name="IDENTIFICAÇÃO DE POSSÍVEIS ALVOS TERAPÊUTICOS ENVOLVENDO AS CÉLULAS LINFOIDES INATAS DO TIPO 2: NO CÂNCER COLORRETAL: UMA REVISÃO DA LITERATURA"/>
            <p:cNvSpPr txBox="1"/>
            <p:nvPr/>
          </p:nvSpPr>
          <p:spPr>
            <a:xfrm>
              <a:off x="889787" y="670810"/>
              <a:ext cx="21585015" cy="40318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gn="ctr">
                <a:defRPr sz="6400" b="1"/>
              </a:pPr>
              <a:r>
                <a:t>IDENTIFICAÇÃO DE ALVOS TERAPÊUTICOS ENVOLVENDO AS CÉLULAS LINFOIDES INATAS DO TIPO 2: NO CÂNCER COLORRETAL: UMA REVISÃO </a:t>
              </a:r>
              <a:r>
                <a:rPr lang="pt-BR"/>
                <a:t>SISTEMÁTICA </a:t>
              </a:r>
              <a:r>
                <a:t>DA LITERATURA</a:t>
              </a:r>
              <a:endParaRPr lang="pt-BR"/>
            </a:p>
          </p:txBody>
        </p:sp>
      </p:grpSp>
      <p:pic>
        <p:nvPicPr>
          <p:cNvPr id="34" name="image.png" descr="image.png"/>
          <p:cNvPicPr>
            <a:picLocks noChangeAspect="1"/>
          </p:cNvPicPr>
          <p:nvPr/>
        </p:nvPicPr>
        <p:blipFill>
          <a:blip r:embed="rId3"/>
          <a:stretch>
            <a:fillRect/>
          </a:stretch>
        </p:blipFill>
        <p:spPr>
          <a:xfrm>
            <a:off x="23361413" y="-11865"/>
            <a:ext cx="8848011" cy="4972539"/>
          </a:xfrm>
          <a:prstGeom prst="rect">
            <a:avLst/>
          </a:prstGeom>
          <a:ln w="12700">
            <a:miter lim="400000"/>
          </a:ln>
        </p:spPr>
      </p:pic>
      <p:graphicFrame>
        <p:nvGraphicFramePr>
          <p:cNvPr id="6" name="Tabela 5">
            <a:extLst>
              <a:ext uri="{FF2B5EF4-FFF2-40B4-BE49-F238E27FC236}">
                <a16:creationId xmlns:a16="http://schemas.microsoft.com/office/drawing/2014/main" id="{D9C156FE-CDE3-3D91-5B23-BAB740CB78E4}"/>
              </a:ext>
            </a:extLst>
          </p:cNvPr>
          <p:cNvGraphicFramePr>
            <a:graphicFrameLocks noGrp="1"/>
          </p:cNvGraphicFramePr>
          <p:nvPr>
            <p:extLst>
              <p:ext uri="{D42A27DB-BD31-4B8C-83A1-F6EECF244321}">
                <p14:modId xmlns:p14="http://schemas.microsoft.com/office/powerpoint/2010/main" val="2582831775"/>
              </p:ext>
            </p:extLst>
          </p:nvPr>
        </p:nvGraphicFramePr>
        <p:xfrm>
          <a:off x="16167613" y="8115744"/>
          <a:ext cx="13897629" cy="10944839"/>
        </p:xfrm>
        <a:graphic>
          <a:graphicData uri="http://schemas.openxmlformats.org/drawingml/2006/table">
            <a:tbl>
              <a:tblPr firstRow="1" firstCol="1" bandRow="1">
                <a:tableStyleId>{08FB837D-C827-4EFA-A057-4D05807E0F7C}</a:tableStyleId>
              </a:tblPr>
              <a:tblGrid>
                <a:gridCol w="5468977">
                  <a:extLst>
                    <a:ext uri="{9D8B030D-6E8A-4147-A177-3AD203B41FA5}">
                      <a16:colId xmlns:a16="http://schemas.microsoft.com/office/drawing/2014/main" val="3272696344"/>
                    </a:ext>
                  </a:extLst>
                </a:gridCol>
                <a:gridCol w="8428652">
                  <a:extLst>
                    <a:ext uri="{9D8B030D-6E8A-4147-A177-3AD203B41FA5}">
                      <a16:colId xmlns:a16="http://schemas.microsoft.com/office/drawing/2014/main" val="2052627824"/>
                    </a:ext>
                  </a:extLst>
                </a:gridCol>
              </a:tblGrid>
              <a:tr h="456295">
                <a:tc>
                  <a:txBody>
                    <a:bodyPr/>
                    <a:lstStyle/>
                    <a:p>
                      <a:pPr algn="l">
                        <a:lnSpc>
                          <a:spcPct val="107000"/>
                        </a:lnSpc>
                        <a:spcAft>
                          <a:spcPts val="800"/>
                        </a:spcAft>
                      </a:pPr>
                      <a:r>
                        <a:rPr lang="pt-BR" sz="2400" kern="0" dirty="0">
                          <a:effectLst/>
                        </a:rPr>
                        <a:t>ARTIGO</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400" kern="0">
                          <a:effectLst/>
                        </a:rPr>
                        <a:t>PRINCIPAIS RESULTADOS</a:t>
                      </a:r>
                      <a:endParaRPr lang="pt-BR" sz="2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90073827"/>
                  </a:ext>
                </a:extLst>
              </a:tr>
              <a:tr h="766880">
                <a:tc>
                  <a:txBody>
                    <a:bodyPr/>
                    <a:lstStyle/>
                    <a:p>
                      <a:pPr algn="l">
                        <a:lnSpc>
                          <a:spcPct val="107000"/>
                        </a:lnSpc>
                        <a:spcAft>
                          <a:spcPts val="800"/>
                        </a:spcAft>
                      </a:pPr>
                      <a:r>
                        <a:rPr lang="pt-BR" sz="2400" kern="0" dirty="0">
                          <a:effectLst/>
                        </a:rPr>
                        <a:t>HUANG, </a:t>
                      </a:r>
                      <a:r>
                        <a:rPr lang="pt-BR" sz="2400" kern="0" dirty="0" err="1">
                          <a:effectLst/>
                        </a:rPr>
                        <a:t>Qiutong</a:t>
                      </a:r>
                      <a:r>
                        <a:rPr lang="pt-BR" sz="2400" kern="0" dirty="0">
                          <a:effectLst/>
                        </a:rPr>
                        <a:t> et al, 2021</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400" kern="0" dirty="0">
                          <a:effectLst/>
                        </a:rPr>
                        <a:t>ILC2s infiltram tumores colorretais, reduzindo a carga tumoral e melhorando a sobrevida, indicando terapias com agonistas de ILC2.</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4151470"/>
                  </a:ext>
                </a:extLst>
              </a:tr>
              <a:tr h="766880">
                <a:tc>
                  <a:txBody>
                    <a:bodyPr/>
                    <a:lstStyle/>
                    <a:p>
                      <a:pPr algn="l">
                        <a:lnSpc>
                          <a:spcPct val="107000"/>
                        </a:lnSpc>
                        <a:spcAft>
                          <a:spcPts val="800"/>
                        </a:spcAft>
                      </a:pPr>
                      <a:r>
                        <a:rPr lang="pt-BR" sz="2400" kern="0">
                          <a:effectLst/>
                        </a:rPr>
                        <a:t>JOU, Eric et al, 2022</a:t>
                      </a:r>
                      <a:endParaRPr lang="pt-BR" sz="2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400" kern="0" dirty="0">
                          <a:effectLst/>
                        </a:rPr>
                        <a:t>A natureza pró-tumoral do eixo IL-25-ILC2 no CRC destaca esta via como um novo alvo terapêutico contra o CRC </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67392065"/>
                  </a:ext>
                </a:extLst>
              </a:tr>
              <a:tr h="1092583">
                <a:tc>
                  <a:txBody>
                    <a:bodyPr/>
                    <a:lstStyle/>
                    <a:p>
                      <a:pPr algn="l">
                        <a:lnSpc>
                          <a:spcPct val="107000"/>
                        </a:lnSpc>
                        <a:spcAft>
                          <a:spcPts val="800"/>
                        </a:spcAft>
                      </a:pPr>
                      <a:r>
                        <a:rPr lang="pt-BR" sz="2400" kern="0">
                          <a:effectLst/>
                        </a:rPr>
                        <a:t>Jingiing Qi et al., 2021</a:t>
                      </a:r>
                      <a:endParaRPr lang="pt-BR" sz="2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400" kern="0" dirty="0">
                          <a:effectLst/>
                        </a:rPr>
                        <a:t>O grupo de pacientes com CCR com alto nível de SLAMF1 teve uma taxa de sobrevivência significativamente maior do que o grupo com baixo nível de SLAMF1.</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38889094"/>
                  </a:ext>
                </a:extLst>
              </a:tr>
              <a:tr h="766880">
                <a:tc>
                  <a:txBody>
                    <a:bodyPr/>
                    <a:lstStyle/>
                    <a:p>
                      <a:pPr algn="l">
                        <a:lnSpc>
                          <a:spcPct val="107000"/>
                        </a:lnSpc>
                        <a:spcAft>
                          <a:spcPts val="800"/>
                        </a:spcAft>
                      </a:pPr>
                      <a:r>
                        <a:rPr lang="pt-BR" sz="2400" kern="0">
                          <a:effectLst/>
                        </a:rPr>
                        <a:t>JAVADZADEH, Seyed Mohammad et al, 2022</a:t>
                      </a:r>
                      <a:endParaRPr lang="pt-BR" sz="2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400" kern="0" dirty="0">
                          <a:effectLst/>
                        </a:rPr>
                        <a:t>ILC2s são a menor subpopulação de ILC no tecido do cólon. Essas células são sempre referidas como equivalentes Th2</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54437751"/>
                  </a:ext>
                </a:extLst>
              </a:tr>
              <a:tr h="796995">
                <a:tc>
                  <a:txBody>
                    <a:bodyPr/>
                    <a:lstStyle/>
                    <a:p>
                      <a:pPr algn="l">
                        <a:lnSpc>
                          <a:spcPct val="107000"/>
                        </a:lnSpc>
                        <a:spcAft>
                          <a:spcPts val="800"/>
                        </a:spcAft>
                      </a:pPr>
                      <a:r>
                        <a:rPr lang="pt-BR" sz="2400" kern="0">
                          <a:effectLst/>
                        </a:rPr>
                        <a:t>WAN, Jie et al, 2021</a:t>
                      </a:r>
                      <a:endParaRPr lang="pt-BR" sz="2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400" kern="0">
                          <a:effectLst/>
                        </a:rPr>
                        <a:t>A IL-9 derivada de ILC2 pode ativar células T CD8 + para promover efeitos antitumorais no CCR.</a:t>
                      </a:r>
                      <a:endParaRPr lang="pt-BR" sz="2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67655064"/>
                  </a:ext>
                </a:extLst>
              </a:tr>
              <a:tr h="766880">
                <a:tc>
                  <a:txBody>
                    <a:bodyPr/>
                    <a:lstStyle/>
                    <a:p>
                      <a:pPr algn="l">
                        <a:lnSpc>
                          <a:spcPct val="107000"/>
                        </a:lnSpc>
                        <a:spcAft>
                          <a:spcPts val="800"/>
                        </a:spcAft>
                      </a:pPr>
                      <a:r>
                        <a:rPr lang="pt-BR" sz="2400" kern="0" dirty="0">
                          <a:effectLst/>
                        </a:rPr>
                        <a:t>NGO THI PHUONG, </a:t>
                      </a:r>
                      <a:r>
                        <a:rPr lang="pt-BR" sz="2400" kern="0" dirty="0" err="1">
                          <a:effectLst/>
                        </a:rPr>
                        <a:t>Nhi</a:t>
                      </a:r>
                      <a:r>
                        <a:rPr lang="pt-BR" sz="2400" kern="0" dirty="0">
                          <a:effectLst/>
                        </a:rPr>
                        <a:t> et al.,2021</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400" kern="0" dirty="0">
                          <a:effectLst/>
                        </a:rPr>
                        <a:t>A via IL-33/ST2 desempenha um papel protetor crucial na colite ao modular os números de ILC2 e </a:t>
                      </a:r>
                      <a:r>
                        <a:rPr lang="pt-BR" sz="2400" kern="0" dirty="0" err="1">
                          <a:effectLst/>
                        </a:rPr>
                        <a:t>Treg</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46429377"/>
                  </a:ext>
                </a:extLst>
              </a:tr>
              <a:tr h="456295">
                <a:tc>
                  <a:txBody>
                    <a:bodyPr/>
                    <a:lstStyle/>
                    <a:p>
                      <a:pPr algn="l">
                        <a:lnSpc>
                          <a:spcPct val="107000"/>
                        </a:lnSpc>
                        <a:spcAft>
                          <a:spcPts val="800"/>
                        </a:spcAft>
                      </a:pPr>
                      <a:r>
                        <a:rPr lang="pt-BR" sz="2400" kern="0">
                          <a:effectLst/>
                        </a:rPr>
                        <a:t>XIA, Yulong et al, 2019</a:t>
                      </a:r>
                      <a:endParaRPr lang="pt-BR" sz="2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400" kern="0" dirty="0">
                          <a:effectLst/>
                        </a:rPr>
                        <a:t>Papel duplo para a IL-33 endógena nas respostas antitumorais </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93527261"/>
                  </a:ext>
                </a:extLst>
              </a:tr>
              <a:tr h="723902">
                <a:tc>
                  <a:txBody>
                    <a:bodyPr/>
                    <a:lstStyle/>
                    <a:p>
                      <a:pPr algn="l">
                        <a:lnSpc>
                          <a:spcPct val="107000"/>
                        </a:lnSpc>
                        <a:spcAft>
                          <a:spcPts val="800"/>
                        </a:spcAft>
                      </a:pPr>
                      <a:r>
                        <a:rPr lang="pt-BR" sz="2400" kern="0">
                          <a:effectLst/>
                        </a:rPr>
                        <a:t>O’KEEFE, Ryan N. et al, 2023</a:t>
                      </a:r>
                      <a:endParaRPr lang="pt-BR" sz="2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400" kern="0" dirty="0">
                          <a:effectLst/>
                        </a:rPr>
                        <a:t>ILC2, células de tufo, IL-13 e IL-25 promovem metaplasia e </a:t>
                      </a:r>
                      <a:r>
                        <a:rPr lang="pt-BR" sz="2400" kern="0" dirty="0" err="1">
                          <a:effectLst/>
                        </a:rPr>
                        <a:t>tumorigênese</a:t>
                      </a:r>
                      <a:r>
                        <a:rPr lang="pt-BR" sz="2400" kern="0" dirty="0">
                          <a:effectLst/>
                        </a:rPr>
                        <a:t> gástrica.</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94653777"/>
                  </a:ext>
                </a:extLst>
              </a:tr>
              <a:tr h="766880">
                <a:tc>
                  <a:txBody>
                    <a:bodyPr/>
                    <a:lstStyle/>
                    <a:p>
                      <a:pPr algn="l">
                        <a:lnSpc>
                          <a:spcPct val="107000"/>
                        </a:lnSpc>
                        <a:spcAft>
                          <a:spcPts val="800"/>
                        </a:spcAft>
                      </a:pPr>
                      <a:r>
                        <a:rPr lang="pt-BR" sz="2400" kern="0">
                          <a:effectLst/>
                        </a:rPr>
                        <a:t>SARANCHOVA, Iryna et al., 2024</a:t>
                      </a:r>
                      <a:endParaRPr lang="pt-BR" sz="2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400" kern="0" dirty="0">
                          <a:effectLst/>
                        </a:rPr>
                        <a:t>ILC2 tumorais produtoras de IL33 geram ILC2 com fenótipo inflamatório e tumores menores e com menos gravidades. </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28707457"/>
                  </a:ext>
                </a:extLst>
              </a:tr>
              <a:tr h="1092583">
                <a:tc>
                  <a:txBody>
                    <a:bodyPr/>
                    <a:lstStyle/>
                    <a:p>
                      <a:pPr algn="l">
                        <a:lnSpc>
                          <a:spcPct val="107000"/>
                        </a:lnSpc>
                        <a:spcAft>
                          <a:spcPts val="800"/>
                        </a:spcAft>
                      </a:pPr>
                      <a:r>
                        <a:rPr lang="pt-BR" sz="2400" kern="0">
                          <a:effectLst/>
                        </a:rPr>
                        <a:t>BUSADA, Jonathan T. et al., 2021</a:t>
                      </a:r>
                      <a:endParaRPr lang="pt-BR" sz="2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400" kern="0" dirty="0">
                          <a:effectLst/>
                        </a:rPr>
                        <a:t>Cobaias fêmeas privadas de androgênios tem mais metaplasia após supressão hormonal. Os machos apresentaram metaplasia após supressão hormonal e castração.</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4899540"/>
                  </a:ext>
                </a:extLst>
              </a:tr>
              <a:tr h="766880">
                <a:tc>
                  <a:txBody>
                    <a:bodyPr/>
                    <a:lstStyle/>
                    <a:p>
                      <a:pPr algn="l">
                        <a:lnSpc>
                          <a:spcPct val="107000"/>
                        </a:lnSpc>
                        <a:spcAft>
                          <a:spcPts val="800"/>
                        </a:spcAft>
                      </a:pPr>
                      <a:r>
                        <a:rPr lang="pt-BR" sz="2400" kern="0" dirty="0">
                          <a:effectLst/>
                        </a:rPr>
                        <a:t>CALIFANO, Danielle et al, 2015</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400" kern="0" dirty="0">
                          <a:effectLst/>
                        </a:rPr>
                        <a:t>O Bcl11b regula a identidade e função das ILC2, mas não seu desenvolvimento. </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13347173"/>
                  </a:ext>
                </a:extLst>
              </a:tr>
              <a:tr h="766880">
                <a:tc>
                  <a:txBody>
                    <a:bodyPr/>
                    <a:lstStyle/>
                    <a:p>
                      <a:pPr algn="l">
                        <a:lnSpc>
                          <a:spcPct val="107000"/>
                        </a:lnSpc>
                        <a:spcAft>
                          <a:spcPts val="800"/>
                        </a:spcAft>
                      </a:pPr>
                      <a:r>
                        <a:rPr lang="pt-BR" sz="2400" kern="0" dirty="0">
                          <a:effectLst/>
                        </a:rPr>
                        <a:t>SARANCHOVA, Iryna et al., 2018</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400" kern="0" dirty="0">
                          <a:effectLst/>
                        </a:rPr>
                        <a:t>A presença de ILC2 reduziu a disseminação de células metastática, apesar de não limitar o crescimento local. </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33918606"/>
                  </a:ext>
                </a:extLst>
              </a:tr>
              <a:tr h="766880">
                <a:tc>
                  <a:txBody>
                    <a:bodyPr/>
                    <a:lstStyle/>
                    <a:p>
                      <a:pPr algn="l">
                        <a:lnSpc>
                          <a:spcPct val="107000"/>
                        </a:lnSpc>
                        <a:spcAft>
                          <a:spcPts val="800"/>
                        </a:spcAft>
                      </a:pPr>
                      <a:r>
                        <a:rPr lang="pt-BR" sz="2400" kern="0" dirty="0">
                          <a:effectLst/>
                        </a:rPr>
                        <a:t>DONLAN, A. N. et al, 2024</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400" kern="0" dirty="0">
                          <a:effectLst/>
                        </a:rPr>
                        <a:t>IL-13 protegeu contra a Infecção por </a:t>
                      </a:r>
                      <a:r>
                        <a:rPr lang="pt-BR" sz="2400" kern="0" dirty="0" err="1">
                          <a:effectLst/>
                        </a:rPr>
                        <a:t>Clostridioides</a:t>
                      </a:r>
                      <a:r>
                        <a:rPr lang="pt-BR" sz="2400" kern="0" dirty="0">
                          <a:effectLst/>
                        </a:rPr>
                        <a:t> </a:t>
                      </a:r>
                      <a:r>
                        <a:rPr lang="pt-BR" sz="2400" kern="0" dirty="0" err="1">
                          <a:effectLst/>
                        </a:rPr>
                        <a:t>difficile</a:t>
                      </a:r>
                      <a:r>
                        <a:rPr lang="pt-BR" sz="2400" kern="0" dirty="0">
                          <a:effectLst/>
                        </a:rPr>
                        <a:t>. Ao se neutralizar o IL13 houve desregulação de monócitos e macrófagos.</a:t>
                      </a:r>
                      <a:endParaRPr lang="pt-BR"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22510752"/>
                  </a:ext>
                </a:extLst>
              </a:tr>
            </a:tbl>
          </a:graphicData>
        </a:graphic>
      </p:graphicFrame>
      <p:graphicFrame>
        <p:nvGraphicFramePr>
          <p:cNvPr id="7" name="Tabela 6">
            <a:extLst>
              <a:ext uri="{FF2B5EF4-FFF2-40B4-BE49-F238E27FC236}">
                <a16:creationId xmlns:a16="http://schemas.microsoft.com/office/drawing/2014/main" id="{758C81B7-C3F2-47B9-B001-B62F09C7C031}"/>
              </a:ext>
            </a:extLst>
          </p:cNvPr>
          <p:cNvGraphicFramePr>
            <a:graphicFrameLocks noGrp="1"/>
          </p:cNvGraphicFramePr>
          <p:nvPr>
            <p:extLst>
              <p:ext uri="{D42A27DB-BD31-4B8C-83A1-F6EECF244321}">
                <p14:modId xmlns:p14="http://schemas.microsoft.com/office/powerpoint/2010/main" val="4213998988"/>
              </p:ext>
            </p:extLst>
          </p:nvPr>
        </p:nvGraphicFramePr>
        <p:xfrm>
          <a:off x="1686414" y="27849754"/>
          <a:ext cx="12103336" cy="10670159"/>
        </p:xfrm>
        <a:graphic>
          <a:graphicData uri="http://schemas.openxmlformats.org/drawingml/2006/table">
            <a:tbl>
              <a:tblPr firstRow="1" firstCol="1" bandRow="1">
                <a:tableStyleId>{08FB837D-C827-4EFA-A057-4D05807E0F7C}</a:tableStyleId>
              </a:tblPr>
              <a:tblGrid>
                <a:gridCol w="1623597">
                  <a:extLst>
                    <a:ext uri="{9D8B030D-6E8A-4147-A177-3AD203B41FA5}">
                      <a16:colId xmlns:a16="http://schemas.microsoft.com/office/drawing/2014/main" val="1217381700"/>
                    </a:ext>
                  </a:extLst>
                </a:gridCol>
                <a:gridCol w="10479739">
                  <a:extLst>
                    <a:ext uri="{9D8B030D-6E8A-4147-A177-3AD203B41FA5}">
                      <a16:colId xmlns:a16="http://schemas.microsoft.com/office/drawing/2014/main" val="2568991010"/>
                    </a:ext>
                  </a:extLst>
                </a:gridCol>
              </a:tblGrid>
              <a:tr h="274090">
                <a:tc>
                  <a:txBody>
                    <a:bodyPr/>
                    <a:lstStyle/>
                    <a:p>
                      <a:pPr algn="l">
                        <a:lnSpc>
                          <a:spcPct val="107000"/>
                        </a:lnSpc>
                        <a:spcAft>
                          <a:spcPts val="800"/>
                        </a:spcAft>
                      </a:pPr>
                      <a:r>
                        <a:rPr lang="pt-BR" sz="2400" kern="0">
                          <a:effectLst/>
                        </a:rPr>
                        <a:t>ARTIGO</a:t>
                      </a:r>
                      <a:endParaRPr lang="pt-BR" sz="2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400" kern="0">
                          <a:effectLst/>
                        </a:rPr>
                        <a:t>PRINCIPAIS RESULTADOS</a:t>
                      </a:r>
                      <a:endParaRPr lang="pt-BR" sz="2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94675379"/>
                  </a:ext>
                </a:extLst>
              </a:tr>
              <a:tr h="1096362">
                <a:tc>
                  <a:txBody>
                    <a:bodyPr/>
                    <a:lstStyle/>
                    <a:p>
                      <a:pPr algn="l">
                        <a:lnSpc>
                          <a:spcPct val="107000"/>
                        </a:lnSpc>
                        <a:spcAft>
                          <a:spcPts val="800"/>
                        </a:spcAft>
                      </a:pPr>
                      <a:r>
                        <a:rPr lang="pt-BR" sz="2000" kern="0">
                          <a:effectLst/>
                        </a:rPr>
                        <a:t>SAADALLA, Abdulrahman M. et al. , 2018</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000" kern="0">
                          <a:effectLst/>
                        </a:rPr>
                        <a:t>A IL10 tem papel dual, sua ausência retarda a polipose no intestino delgado e aumenta a memória das células T e a vigilância imunológica antitumoral.</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08750519"/>
                  </a:ext>
                </a:extLst>
              </a:tr>
              <a:tr h="548181">
                <a:tc>
                  <a:txBody>
                    <a:bodyPr/>
                    <a:lstStyle/>
                    <a:p>
                      <a:pPr algn="l">
                        <a:lnSpc>
                          <a:spcPct val="107000"/>
                        </a:lnSpc>
                        <a:spcAft>
                          <a:spcPts val="800"/>
                        </a:spcAft>
                      </a:pPr>
                      <a:r>
                        <a:rPr lang="pt-BR" sz="2000" kern="0">
                          <a:effectLst/>
                        </a:rPr>
                        <a:t>WEN, Jing et al., 2023</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000" kern="0">
                          <a:effectLst/>
                        </a:rPr>
                        <a:t>ILC2s foram capazes de fagocitar antígenos in vitro e in vivo, com estimulação de antígeno específica e diminuíram o desenvolvimento tumoral.</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91313370"/>
                  </a:ext>
                </a:extLst>
              </a:tr>
              <a:tr h="822271">
                <a:tc>
                  <a:txBody>
                    <a:bodyPr/>
                    <a:lstStyle/>
                    <a:p>
                      <a:pPr algn="l">
                        <a:lnSpc>
                          <a:spcPct val="107000"/>
                        </a:lnSpc>
                        <a:spcAft>
                          <a:spcPts val="800"/>
                        </a:spcAft>
                      </a:pPr>
                      <a:r>
                        <a:rPr lang="pt-BR" sz="2000" kern="0">
                          <a:effectLst/>
                        </a:rPr>
                        <a:t>MORAL, John Alec et al., 2020</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000" kern="0">
                          <a:effectLst/>
                        </a:rPr>
                        <a:t>A presença de IL33 gerou maior atividade citolítica autoimune intratumoral e expansão de ILC2 em tumores.</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10384140"/>
                  </a:ext>
                </a:extLst>
              </a:tr>
              <a:tr h="548181">
                <a:tc>
                  <a:txBody>
                    <a:bodyPr/>
                    <a:lstStyle/>
                    <a:p>
                      <a:pPr algn="l">
                        <a:lnSpc>
                          <a:spcPct val="107000"/>
                        </a:lnSpc>
                        <a:spcAft>
                          <a:spcPts val="800"/>
                        </a:spcAft>
                      </a:pPr>
                      <a:r>
                        <a:rPr lang="pt-BR" sz="2000" kern="0">
                          <a:effectLst/>
                        </a:rPr>
                        <a:t> QUINGLI Bie et al, 2014</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000" kern="0" dirty="0">
                          <a:effectLst/>
                        </a:rPr>
                        <a:t>A polarização de ILC2s no sangue periférico pode contribuir para o microambiente imunossupressor em pacientes com câncer gástrico</a:t>
                      </a:r>
                      <a:endParaRPr lang="pt-BR"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44344574"/>
                  </a:ext>
                </a:extLst>
              </a:tr>
              <a:tr h="548181">
                <a:tc>
                  <a:txBody>
                    <a:bodyPr/>
                    <a:lstStyle/>
                    <a:p>
                      <a:pPr algn="l">
                        <a:lnSpc>
                          <a:spcPct val="107000"/>
                        </a:lnSpc>
                        <a:spcAft>
                          <a:spcPts val="800"/>
                        </a:spcAft>
                      </a:pPr>
                      <a:r>
                        <a:rPr lang="pt-BR" sz="2000" kern="0">
                          <a:effectLst/>
                        </a:rPr>
                        <a:t>WAN, Jie et al, 2021</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000" kern="0">
                          <a:effectLst/>
                        </a:rPr>
                        <a:t>A IL-9 derivada de ILC2 inibe a progressão do câncer colorretal ativando as células T CD8</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28089379"/>
                  </a:ext>
                </a:extLst>
              </a:tr>
              <a:tr h="822271">
                <a:tc>
                  <a:txBody>
                    <a:bodyPr/>
                    <a:lstStyle/>
                    <a:p>
                      <a:pPr algn="l">
                        <a:lnSpc>
                          <a:spcPct val="107000"/>
                        </a:lnSpc>
                        <a:spcAft>
                          <a:spcPts val="800"/>
                        </a:spcAft>
                      </a:pPr>
                      <a:r>
                        <a:rPr lang="pt-BR" sz="2000" kern="0">
                          <a:effectLst/>
                        </a:rPr>
                        <a:t>TRABANELLI, Sara et al, 2017</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000" kern="0" dirty="0">
                          <a:effectLst/>
                        </a:rPr>
                        <a:t>ILC2s, mais abundantes na leucemia, secretam IL-13, ativando M-</a:t>
                      </a:r>
                      <a:r>
                        <a:rPr lang="pt-BR" sz="2000" kern="0" dirty="0" err="1">
                          <a:effectLst/>
                        </a:rPr>
                        <a:t>MDSCs</a:t>
                      </a:r>
                      <a:r>
                        <a:rPr lang="pt-BR" sz="2000" kern="0" dirty="0">
                          <a:effectLst/>
                        </a:rPr>
                        <a:t>. No câncer de próstata, PGD2 eleva ILC2s e expande M-</a:t>
                      </a:r>
                      <a:r>
                        <a:rPr lang="pt-BR" sz="2000" kern="0" dirty="0" err="1">
                          <a:effectLst/>
                        </a:rPr>
                        <a:t>MDSCs</a:t>
                      </a:r>
                      <a:r>
                        <a:rPr lang="pt-BR" sz="2000" kern="0" dirty="0">
                          <a:effectLst/>
                        </a:rPr>
                        <a:t> no tumor.</a:t>
                      </a:r>
                      <a:endParaRPr lang="pt-BR"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3498052"/>
                  </a:ext>
                </a:extLst>
              </a:tr>
              <a:tr h="822271">
                <a:tc>
                  <a:txBody>
                    <a:bodyPr/>
                    <a:lstStyle/>
                    <a:p>
                      <a:pPr algn="l">
                        <a:lnSpc>
                          <a:spcPct val="107000"/>
                        </a:lnSpc>
                        <a:spcAft>
                          <a:spcPts val="800"/>
                        </a:spcAft>
                      </a:pPr>
                      <a:r>
                        <a:rPr lang="pt-BR" sz="2000" kern="0">
                          <a:effectLst/>
                        </a:rPr>
                        <a:t>NIU, Hongshen et al, 2024</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000" kern="0">
                          <a:effectLst/>
                        </a:rPr>
                        <a:t>LKB1 previne a exaustão ILC2 para melhorar a imunidade antitumoral</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51809172"/>
                  </a:ext>
                </a:extLst>
              </a:tr>
              <a:tr h="822271">
                <a:tc>
                  <a:txBody>
                    <a:bodyPr/>
                    <a:lstStyle/>
                    <a:p>
                      <a:pPr algn="l">
                        <a:lnSpc>
                          <a:spcPct val="107000"/>
                        </a:lnSpc>
                        <a:spcAft>
                          <a:spcPts val="800"/>
                        </a:spcAft>
                      </a:pPr>
                      <a:r>
                        <a:rPr lang="pt-BR" sz="2000" kern="0" dirty="0">
                          <a:effectLst/>
                        </a:rPr>
                        <a:t>ERCOLANO, Giuseppe </a:t>
                      </a:r>
                      <a:r>
                        <a:rPr lang="pt-BR" sz="2000" kern="0" dirty="0" err="1">
                          <a:effectLst/>
                        </a:rPr>
                        <a:t>etal</a:t>
                      </a:r>
                      <a:r>
                        <a:rPr lang="pt-BR" sz="2000" kern="0" dirty="0">
                          <a:effectLst/>
                        </a:rPr>
                        <a:t>,  2021</a:t>
                      </a:r>
                      <a:endParaRPr lang="pt-BR"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000" kern="0" dirty="0" err="1">
                          <a:effectLst/>
                        </a:rPr>
                        <a:t>PPARɣ</a:t>
                      </a:r>
                      <a:r>
                        <a:rPr lang="pt-BR" sz="2000" kern="0" dirty="0">
                          <a:effectLst/>
                        </a:rPr>
                        <a:t> impulsiona funções pró-tumorais ILC2 dependentes de IL-33</a:t>
                      </a:r>
                      <a:endParaRPr lang="pt-BR"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06311377"/>
                  </a:ext>
                </a:extLst>
              </a:tr>
              <a:tr h="548181">
                <a:tc>
                  <a:txBody>
                    <a:bodyPr/>
                    <a:lstStyle/>
                    <a:p>
                      <a:pPr algn="l">
                        <a:lnSpc>
                          <a:spcPct val="107000"/>
                        </a:lnSpc>
                        <a:spcAft>
                          <a:spcPts val="800"/>
                        </a:spcAft>
                      </a:pPr>
                      <a:r>
                        <a:rPr lang="pt-BR" sz="2000" kern="0">
                          <a:effectLst/>
                        </a:rPr>
                        <a:t>CUI, Wanlin et al, 2023</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000" kern="0" dirty="0">
                          <a:effectLst/>
                        </a:rPr>
                        <a:t>A indução constitutiva mediada pela dieta de novas células IL-4+ ILC2 mantém a homeostase intestinal em camundongos</a:t>
                      </a:r>
                      <a:endParaRPr lang="pt-BR"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28866881"/>
                  </a:ext>
                </a:extLst>
              </a:tr>
              <a:tr h="822271">
                <a:tc>
                  <a:txBody>
                    <a:bodyPr/>
                    <a:lstStyle/>
                    <a:p>
                      <a:pPr algn="l">
                        <a:lnSpc>
                          <a:spcPct val="107000"/>
                        </a:lnSpc>
                        <a:spcAft>
                          <a:spcPts val="800"/>
                        </a:spcAft>
                      </a:pPr>
                      <a:r>
                        <a:rPr lang="pt-BR" sz="2000" kern="0">
                          <a:effectLst/>
                        </a:rPr>
                        <a:t>TAYLOR, Samuel et al, 2017</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000" kern="0" dirty="0">
                          <a:effectLst/>
                        </a:rPr>
                        <a:t>PD-1 regula as células linfoides inatas do grupo 2 KLRG1+</a:t>
                      </a:r>
                      <a:endParaRPr lang="pt-BR"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34208360"/>
                  </a:ext>
                </a:extLst>
              </a:tr>
              <a:tr h="548181">
                <a:tc>
                  <a:txBody>
                    <a:bodyPr/>
                    <a:lstStyle/>
                    <a:p>
                      <a:pPr algn="l">
                        <a:lnSpc>
                          <a:spcPct val="107000"/>
                        </a:lnSpc>
                        <a:spcAft>
                          <a:spcPts val="800"/>
                        </a:spcAft>
                      </a:pPr>
                      <a:r>
                        <a:rPr lang="pt-BR" sz="2000" kern="0">
                          <a:effectLst/>
                        </a:rPr>
                        <a:t>YE,  Longyun et al, 2022</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000" kern="0" dirty="0">
                          <a:effectLst/>
                        </a:rPr>
                        <a:t>Células linfoides inatas do grupo regulador 2 reprogramadas por hipóxia promovem imunossupressão no câncer pancreático</a:t>
                      </a:r>
                      <a:endParaRPr lang="pt-BR"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55280073"/>
                  </a:ext>
                </a:extLst>
              </a:tr>
              <a:tr h="822271">
                <a:tc>
                  <a:txBody>
                    <a:bodyPr/>
                    <a:lstStyle/>
                    <a:p>
                      <a:pPr algn="l">
                        <a:lnSpc>
                          <a:spcPct val="107000"/>
                        </a:lnSpc>
                        <a:spcAft>
                          <a:spcPts val="800"/>
                        </a:spcAft>
                      </a:pPr>
                      <a:r>
                        <a:rPr lang="pt-BR" sz="2000" kern="0">
                          <a:effectLst/>
                        </a:rPr>
                        <a:t>MORAL, John Alec et al, 2020</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l">
                        <a:lnSpc>
                          <a:spcPct val="107000"/>
                        </a:lnSpc>
                        <a:spcAft>
                          <a:spcPts val="800"/>
                        </a:spcAft>
                      </a:pPr>
                      <a:r>
                        <a:rPr lang="pt-BR" sz="2000" kern="0" dirty="0">
                          <a:effectLst/>
                        </a:rPr>
                        <a:t>ILC2s amplificam o bloqueio de PD-1 ativando a imunidade específica do câncer de tecido</a:t>
                      </a:r>
                      <a:endParaRPr lang="pt-BR"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36582488"/>
                  </a:ext>
                </a:extLst>
              </a:tr>
            </a:tbl>
          </a:graphicData>
        </a:graphic>
      </p:graphicFrame>
      <p:sp>
        <p:nvSpPr>
          <p:cNvPr id="8" name="Rectangle 2">
            <a:extLst>
              <a:ext uri="{FF2B5EF4-FFF2-40B4-BE49-F238E27FC236}">
                <a16:creationId xmlns:a16="http://schemas.microsoft.com/office/drawing/2014/main" id="{BC18AECC-1CFB-78F4-AACF-2C439CE717E5}"/>
              </a:ext>
            </a:extLst>
          </p:cNvPr>
          <p:cNvSpPr>
            <a:spLocks noChangeArrowheads="1"/>
          </p:cNvSpPr>
          <p:nvPr/>
        </p:nvSpPr>
        <p:spPr bwMode="auto">
          <a:xfrm>
            <a:off x="4357008" y="31548226"/>
            <a:ext cx="3239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transition spd="med"/>
  <p:extLst>
    <p:ext uri="{6950BFC3-D8DA-4A85-94F7-54DA5524770B}">
      <p188:commentRel xmlns:p188="http://schemas.microsoft.com/office/powerpoint/2018/8/main" r:id="rId2"/>
    </p:ext>
  </p:extLst>
</p:sld>
</file>

<file path=ppt/theme/theme1.xml><?xml version="1.0" encoding="utf-8"?>
<a:theme xmlns:a="http://schemas.openxmlformats.org/drawingml/2006/main" name="Design padrão">
  <a:themeElements>
    <a:clrScheme name="Design padrão">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sign padrão">
      <a:majorFont>
        <a:latin typeface="Helvetica"/>
        <a:ea typeface="Helvetica"/>
        <a:cs typeface="Helvetica"/>
      </a:majorFont>
      <a:minorFont>
        <a:latin typeface="Calibri"/>
        <a:ea typeface="Calibri"/>
        <a:cs typeface="Calibri"/>
      </a:minorFont>
    </a:fontScheme>
    <a:fmtScheme name="Design padrã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sign padrão">
  <a:themeElements>
    <a:clrScheme name="Design padrão">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sign padrão">
      <a:majorFont>
        <a:latin typeface="Helvetica"/>
        <a:ea typeface="Helvetica"/>
        <a:cs typeface="Helvetica"/>
      </a:majorFont>
      <a:minorFont>
        <a:latin typeface="Calibri"/>
        <a:ea typeface="Calibri"/>
        <a:cs typeface="Calibri"/>
      </a:minorFont>
    </a:fontScheme>
    <a:fmtScheme name="Design padrã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942</TotalTime>
  <Words>1481</Words>
  <Application>Microsoft Macintosh PowerPoint</Application>
  <PresentationFormat>Personalizar</PresentationFormat>
  <Paragraphs>95</Paragraphs>
  <Slides>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Aptos</vt:lpstr>
      <vt:lpstr>Arial</vt:lpstr>
      <vt:lpstr>Calibri</vt:lpstr>
      <vt:lpstr>Times New Roman</vt:lpstr>
      <vt:lpstr>Design padrão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IDENTIFICAÇÃO DE POSSÍVEIS ALVOS TERAPÊUTICOS ENVOLVENDO AS CÉLULAS LINFOIDES INATAS DO TIPO 2: NO CÂNCER COLORRETAL : UMA REVISÃO DA LITERATURA</dc:title>
  <cp:lastModifiedBy>Julia Lima Oliveira Fortunato - 12722110205</cp:lastModifiedBy>
  <cp:revision>7</cp:revision>
  <dcterms:modified xsi:type="dcterms:W3CDTF">2024-11-28T00:24:22Z</dcterms:modified>
</cp:coreProperties>
</file>