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32404050" cy="39604950"/>
  <p:notesSz cx="6662420" cy="98329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2474" userDrawn="1">
          <p15:clr>
            <a:srgbClr val="000000"/>
          </p15:clr>
        </p15:guide>
        <p15:guide id="2" pos="10206" userDrawn="1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9"/>
    <p:restoredTop sz="94692"/>
  </p:normalViewPr>
  <p:slideViewPr>
    <p:cSldViewPr snapToGrid="0" showGuides="1">
      <p:cViewPr>
        <p:scale>
          <a:sx n="35" d="100"/>
          <a:sy n="35" d="100"/>
        </p:scale>
        <p:origin x="1296" y="-3776"/>
      </p:cViewPr>
      <p:guideLst>
        <p:guide orient="horz" pos="12474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88766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773487" y="0"/>
            <a:ext cx="288766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973262" y="1228725"/>
            <a:ext cx="2716212" cy="33194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66750" y="4732337"/>
            <a:ext cx="5329237" cy="3871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/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39262"/>
            <a:ext cx="288766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773487" y="9339262"/>
            <a:ext cx="2887662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fld>
            <a:endParaRPr lang="en-US" sz="1200" b="0" i="0" u="none" strike="noStrike" cap="none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66750" y="4732337"/>
            <a:ext cx="5329237" cy="3871912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Duas Partes de Conteúdo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>
            <a:spLocks noGrp="1"/>
          </p:cNvSpPr>
          <p:nvPr>
            <p:ph type="body" idx="1"/>
          </p:nvPr>
        </p:nvSpPr>
        <p:spPr>
          <a:xfrm>
            <a:off x="1620838" y="9240838"/>
            <a:ext cx="14504987" cy="261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9pPr>
          </a:lstStyle>
          <a:p/>
        </p:txBody>
      </p:sp>
      <p:sp>
        <p:nvSpPr>
          <p:cNvPr id="18" name="Google Shape;18;p3"/>
          <p:cNvSpPr txBox="1">
            <a:spLocks noGrp="1"/>
          </p:cNvSpPr>
          <p:nvPr>
            <p:ph type="body" idx="2"/>
          </p:nvPr>
        </p:nvSpPr>
        <p:spPr>
          <a:xfrm>
            <a:off x="16278225" y="9240838"/>
            <a:ext cx="14504988" cy="261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»"/>
              <a:defRPr sz="1800"/>
            </a:lvl9pPr>
          </a:lstStyle>
          <a:p/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Título e conteúdo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2"/>
          <p:cNvSpPr txBox="1">
            <a:spLocks noGrp="1"/>
          </p:cNvSpPr>
          <p:nvPr>
            <p:ph type="body" idx="1"/>
          </p:nvPr>
        </p:nvSpPr>
        <p:spPr>
          <a:xfrm>
            <a:off x="1620837" y="9240837"/>
            <a:ext cx="29162375" cy="261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5" name="Google Shape;75;p12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Slide de título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>
            <a:spLocks noGrp="1"/>
          </p:cNvSpPr>
          <p:nvPr>
            <p:ph type="ctrTitle"/>
          </p:nvPr>
        </p:nvSpPr>
        <p:spPr>
          <a:xfrm>
            <a:off x="2430463" y="12303125"/>
            <a:ext cx="27543125" cy="848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4860925" y="22442488"/>
            <a:ext cx="22682200" cy="101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ctr">
              <a:spcBef>
                <a:spcPts val="298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 panose="020B0604020202020204"/>
              <a:buNone/>
              <a:defRPr/>
            </a:lvl1pPr>
            <a:lvl2pPr lvl="1" algn="ctr"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ts val="13100"/>
              <a:buFont typeface="Arial" panose="020B0604020202020204"/>
              <a:buNone/>
              <a:defRPr/>
            </a:lvl2pPr>
            <a:lvl3pPr lvl="2" algn="ctr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 panose="020B0604020202020204"/>
              <a:buNone/>
              <a:defRPr/>
            </a:lvl3pPr>
            <a:lvl4pPr lvl="3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4pPr>
            <a:lvl5pPr lvl="4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5pPr>
            <a:lvl6pPr lvl="5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6pPr>
            <a:lvl7pPr lvl="6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7pPr>
            <a:lvl8pPr lvl="7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8pPr>
            <a:lvl9pPr lvl="8" algn="ctr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None/>
              <a:defRPr/>
            </a:lvl9pPr>
          </a:lstStyle>
          <a:p/>
        </p:txBody>
      </p:sp>
      <p:sp>
        <p:nvSpPr>
          <p:cNvPr id="81" name="Google Shape;81;p13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3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3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Título e texto verticais">
  <p:cSld name="VERTICAL_TITLE_AND_VERTICAL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 rot="5400000">
            <a:off x="10242551" y="14836776"/>
            <a:ext cx="33791525" cy="728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 rot="5400000">
            <a:off x="-4414837" y="7621588"/>
            <a:ext cx="33791525" cy="217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5" name="Google Shape;25;p4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Título e texto vertical">
  <p:cSld name="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 rot="5400000">
            <a:off x="3133724" y="7727950"/>
            <a:ext cx="26136600" cy="2916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1" name="Google Shape;31;p5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Imagem com Legenda">
  <p:cSld name="PICTURE_WITH_CAPTIO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6351588" y="27724100"/>
            <a:ext cx="19442112" cy="327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6"/>
          <p:cNvSpPr>
            <a:spLocks noGrp="1"/>
          </p:cNvSpPr>
          <p:nvPr>
            <p:ph type="pic" idx="2"/>
          </p:nvPr>
        </p:nvSpPr>
        <p:spPr>
          <a:xfrm>
            <a:off x="6351588" y="3538538"/>
            <a:ext cx="19442112" cy="23763287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351588" y="30995938"/>
            <a:ext cx="19442112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9pPr>
          </a:lstStyle>
          <a:p/>
        </p:txBody>
      </p:sp>
      <p:sp>
        <p:nvSpPr>
          <p:cNvPr id="38" name="Google Shape;38;p6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Conteúdo com Legenda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620838" y="1576388"/>
            <a:ext cx="10660062" cy="671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2669838" y="1576388"/>
            <a:ext cx="18113375" cy="33802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/>
            </a:lvl9pPr>
          </a:lstStyle>
          <a:p/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1620838" y="8288338"/>
            <a:ext cx="10660062" cy="2709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 panose="020B0604020202020204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 panose="020B0604020202020204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 panose="020B0604020202020204"/>
              <a:buNone/>
              <a:defRPr sz="900"/>
            </a:lvl9pPr>
          </a:lstStyle>
          <a:p/>
        </p:txBody>
      </p:sp>
      <p:sp>
        <p:nvSpPr>
          <p:cNvPr id="45" name="Google Shape;45;p7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Em branco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Somente título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9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9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Comparação">
  <p:cSld name="TWO_OBJECTS_WITH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1620838" y="8864600"/>
            <a:ext cx="14316075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1620838" y="12560300"/>
            <a:ext cx="14316075" cy="2281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9pPr>
          </a:lstStyle>
          <a:p/>
        </p:txBody>
      </p:sp>
      <p:sp>
        <p:nvSpPr>
          <p:cNvPr id="61" name="Google Shape;61;p10"/>
          <p:cNvSpPr txBox="1">
            <a:spLocks noGrp="1"/>
          </p:cNvSpPr>
          <p:nvPr>
            <p:ph type="body" idx="3"/>
          </p:nvPr>
        </p:nvSpPr>
        <p:spPr>
          <a:xfrm>
            <a:off x="16460788" y="8864600"/>
            <a:ext cx="14322425" cy="3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 b="1"/>
            </a:lvl9pPr>
          </a:lstStyle>
          <a:p/>
        </p:txBody>
      </p:sp>
      <p:sp>
        <p:nvSpPr>
          <p:cNvPr id="62" name="Google Shape;62;p10"/>
          <p:cNvSpPr txBox="1">
            <a:spLocks noGrp="1"/>
          </p:cNvSpPr>
          <p:nvPr>
            <p:ph type="body" idx="4"/>
          </p:nvPr>
        </p:nvSpPr>
        <p:spPr>
          <a:xfrm>
            <a:off x="16460788" y="12560300"/>
            <a:ext cx="14322425" cy="2281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Char char="»"/>
              <a:defRPr sz="1600"/>
            </a:lvl9pPr>
          </a:lstStyle>
          <a:p/>
        </p:txBody>
      </p:sp>
      <p:sp>
        <p:nvSpPr>
          <p:cNvPr id="63" name="Google Shape;63;p10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Cabeçalho da Seção">
  <p:cSld name="SECTION_HEADER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2559050" y="25449213"/>
            <a:ext cx="27544713" cy="786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2559050" y="16786225"/>
            <a:ext cx="27544713" cy="866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None/>
              <a:defRPr sz="1400"/>
            </a:lvl9pPr>
          </a:lstStyle>
          <a:p/>
        </p:txBody>
      </p:sp>
      <p:sp>
        <p:nvSpPr>
          <p:cNvPr id="69" name="Google Shape;69;p11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620837" y="158591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7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620837" y="9240837"/>
            <a:ext cx="29162375" cy="261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457200" marR="0" lvl="0" indent="-1174750" algn="l" rtl="0">
              <a:spcBef>
                <a:spcPts val="2980"/>
              </a:spcBef>
              <a:spcAft>
                <a:spcPts val="0"/>
              </a:spcAft>
              <a:buClr>
                <a:schemeClr val="dk1"/>
              </a:buClr>
              <a:buSzPts val="14900"/>
              <a:buFont typeface="Arial" panose="020B0604020202020204"/>
              <a:buChar char="•"/>
              <a:defRPr sz="149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1060450" algn="l" rtl="0">
              <a:spcBef>
                <a:spcPts val="2620"/>
              </a:spcBef>
              <a:spcAft>
                <a:spcPts val="0"/>
              </a:spcAft>
              <a:buClr>
                <a:schemeClr val="dk1"/>
              </a:buClr>
              <a:buSzPts val="13100"/>
              <a:buFont typeface="Arial" panose="020B0604020202020204"/>
              <a:buChar char="–"/>
              <a:defRPr sz="131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946150" algn="l" rtl="0">
              <a:spcBef>
                <a:spcPts val="2260"/>
              </a:spcBef>
              <a:spcAft>
                <a:spcPts val="0"/>
              </a:spcAft>
              <a:buClr>
                <a:schemeClr val="dk1"/>
              </a:buClr>
              <a:buSzPts val="11300"/>
              <a:buFont typeface="Arial" panose="020B0604020202020204"/>
              <a:buChar char="•"/>
              <a:defRPr sz="113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–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831850" algn="l" rtl="0">
              <a:spcBef>
                <a:spcPts val="190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Arial" panose="020B0604020202020204"/>
              <a:buChar char="»"/>
              <a:defRPr sz="95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16208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11071225" y="36063237"/>
            <a:ext cx="10261600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6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23223537" y="36063237"/>
            <a:ext cx="7559675" cy="275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00"/>
              <a:buFont typeface="Arial" panose="020B0604020202020204"/>
              <a:buNone/>
              <a:defRPr sz="6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1697037" y="1282652"/>
            <a:ext cx="29162375" cy="6600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 panose="020B0604020202020204"/>
              <a:buNone/>
            </a:pPr>
            <a:r>
              <a:rPr lang="en-US" sz="6000" b="1" i="0" u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CORRELAÇÃO DAS CAPACIDADES FÍSICAS COM AS CAPACIDADES COGNITIVAS EM PESSOAS IDOSAS QUE VIVEM COM DIABETES MELLITUS TIPO 2</a:t>
            </a:r>
            <a:br>
              <a:rPr lang="en-US" sz="6000" b="0" i="0" u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endParaRPr dirty="0"/>
          </a:p>
        </p:txBody>
      </p:sp>
      <p:sp>
        <p:nvSpPr>
          <p:cNvPr id="89" name="Google Shape;89;p1"/>
          <p:cNvSpPr txBox="1">
            <a:spLocks noGrp="1"/>
          </p:cNvSpPr>
          <p:nvPr>
            <p:ph type="body" idx="1"/>
          </p:nvPr>
        </p:nvSpPr>
        <p:spPr>
          <a:xfrm>
            <a:off x="922020" y="7181850"/>
            <a:ext cx="14505305" cy="306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75" rIns="431975" bIns="215975" anchor="t" anchorCtr="0">
            <a:noAutofit/>
          </a:bodyPr>
          <a:lstStyle/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lang="en-US" sz="60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Introdução</a:t>
            </a:r>
            <a:endParaRPr lang="pt-BR" sz="3200" dirty="0"/>
          </a:p>
          <a:p>
            <a:pPr marL="50800" indent="0" algn="just">
              <a:lnSpc>
                <a:spcPct val="150000"/>
              </a:lnSpc>
              <a:buNone/>
            </a:pPr>
            <a:br>
              <a:rPr lang="pt-BR" sz="4000" b="0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</a:br>
            <a:r>
              <a:rPr lang="en-US" altLang="pt-BR" sz="3500" dirty="0"/>
              <a:t>O </a:t>
            </a:r>
            <a:r>
              <a:rPr lang="en-US" altLang="pt-BR" sz="3500" dirty="0" err="1"/>
              <a:t>envelhecimento</a:t>
            </a:r>
            <a:r>
              <a:rPr lang="en-US" altLang="pt-BR" sz="3500" dirty="0"/>
              <a:t> </a:t>
            </a:r>
            <a:r>
              <a:rPr lang="en-US" altLang="en-US" sz="3500" dirty="0" err="1"/>
              <a:t>é</a:t>
            </a:r>
            <a:r>
              <a:rPr lang="en-US" altLang="pt-BR" sz="3500" dirty="0"/>
              <a:t> um </a:t>
            </a:r>
            <a:r>
              <a:rPr lang="en-US" altLang="pt-BR" sz="3500" dirty="0" err="1"/>
              <a:t>processo</a:t>
            </a:r>
            <a:r>
              <a:rPr lang="en-US" altLang="pt-BR" sz="3500" dirty="0"/>
              <a:t> natural que </a:t>
            </a:r>
            <a:r>
              <a:rPr lang="en-US" altLang="pt-BR" sz="3500" dirty="0" err="1"/>
              <a:t>abrange</a:t>
            </a:r>
            <a:r>
              <a:rPr lang="en-US" altLang="pt-BR" sz="3500" dirty="0"/>
              <a:t> </a:t>
            </a:r>
            <a:r>
              <a:rPr lang="en-US" altLang="pt-BR" sz="3500" dirty="0" err="1"/>
              <a:t>mudan</a:t>
            </a:r>
            <a:r>
              <a:rPr lang="en-US" altLang="en-US" sz="3500" dirty="0" err="1"/>
              <a:t>ç</a:t>
            </a:r>
            <a:r>
              <a:rPr lang="en-US" altLang="pt-BR" sz="3500" dirty="0" err="1"/>
              <a:t>as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biol</a:t>
            </a:r>
            <a:r>
              <a:rPr lang="en-US" altLang="en-US" sz="3500" dirty="0" err="1"/>
              <a:t>ó</a:t>
            </a:r>
            <a:r>
              <a:rPr lang="en-US" altLang="pt-BR" sz="3500" dirty="0" err="1"/>
              <a:t>gicas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sociais</a:t>
            </a:r>
            <a:r>
              <a:rPr lang="en-US" altLang="pt-BR" sz="3500" dirty="0"/>
              <a:t> e </a:t>
            </a:r>
            <a:r>
              <a:rPr lang="en-US" altLang="pt-BR" sz="3500" dirty="0" err="1"/>
              <a:t>psicol</a:t>
            </a:r>
            <a:r>
              <a:rPr lang="en-US" altLang="en-US" sz="3500" dirty="0" err="1"/>
              <a:t>ó</a:t>
            </a:r>
            <a:r>
              <a:rPr lang="en-US" altLang="pt-BR" sz="3500" dirty="0" err="1"/>
              <a:t>gicas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impactando</a:t>
            </a:r>
            <a:r>
              <a:rPr lang="en-US" altLang="pt-BR" sz="3500" dirty="0"/>
              <a:t> a </a:t>
            </a:r>
            <a:r>
              <a:rPr lang="en-US" altLang="pt-BR" sz="3500" dirty="0" err="1"/>
              <a:t>autonomia</a:t>
            </a:r>
            <a:r>
              <a:rPr lang="en-US" altLang="pt-BR" sz="3500" dirty="0"/>
              <a:t> e o </a:t>
            </a:r>
            <a:r>
              <a:rPr lang="en-US" altLang="pt-BR" sz="3500" dirty="0" err="1"/>
              <a:t>bem-estar</a:t>
            </a:r>
            <a:r>
              <a:rPr lang="en-US" altLang="pt-BR" sz="3500" dirty="0"/>
              <a:t> dos </a:t>
            </a:r>
            <a:r>
              <a:rPr lang="en-US" altLang="pt-BR" sz="3500" dirty="0" err="1"/>
              <a:t>idosos</a:t>
            </a:r>
            <a:r>
              <a:rPr lang="en-US" altLang="pt-BR" sz="3500" dirty="0"/>
              <a:t> (BORGES et al., 2017; SCORTEGAGNA et al., 2015). O Diabetes Mellitus Tipo 2 (DMT2), </a:t>
            </a:r>
            <a:r>
              <a:rPr lang="en-US" altLang="pt-BR" sz="3500" dirty="0" err="1"/>
              <a:t>prevalente</a:t>
            </a:r>
            <a:r>
              <a:rPr lang="en-US" altLang="pt-BR" sz="3500" dirty="0"/>
              <a:t> </a:t>
            </a:r>
            <a:r>
              <a:rPr lang="en-US" altLang="pt-BR" sz="3500" dirty="0" err="1"/>
              <a:t>nessa</a:t>
            </a:r>
            <a:r>
              <a:rPr lang="en-US" altLang="pt-BR" sz="3500" dirty="0"/>
              <a:t> </a:t>
            </a:r>
            <a:r>
              <a:rPr lang="en-US" altLang="pt-BR" sz="3500" dirty="0" err="1"/>
              <a:t>popula</a:t>
            </a:r>
            <a:r>
              <a:rPr lang="en-US" altLang="en-US" sz="3500" dirty="0" err="1"/>
              <a:t>çã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pode</a:t>
            </a:r>
            <a:r>
              <a:rPr lang="en-US" altLang="pt-BR" sz="3500" dirty="0"/>
              <a:t> </a:t>
            </a:r>
            <a:r>
              <a:rPr lang="en-US" altLang="pt-BR" sz="3500" dirty="0" err="1"/>
              <a:t>comprometer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fun</a:t>
            </a:r>
            <a:r>
              <a:rPr lang="en-US" altLang="en-US" sz="3500" dirty="0" err="1"/>
              <a:t>çõ</a:t>
            </a:r>
            <a:r>
              <a:rPr lang="en-US" altLang="pt-BR" sz="3500" dirty="0" err="1"/>
              <a:t>es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cognitivas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como</a:t>
            </a:r>
            <a:r>
              <a:rPr lang="en-US" altLang="pt-BR" sz="3500" dirty="0"/>
              <a:t> </a:t>
            </a:r>
            <a:r>
              <a:rPr lang="en-US" altLang="pt-BR" sz="3500" dirty="0" err="1"/>
              <a:t>mem</a:t>
            </a:r>
            <a:r>
              <a:rPr lang="en-US" altLang="en-US" sz="3500" dirty="0" err="1"/>
              <a:t>ó</a:t>
            </a:r>
            <a:r>
              <a:rPr lang="en-US" altLang="pt-BR" sz="3500" dirty="0" err="1"/>
              <a:t>ria</a:t>
            </a:r>
            <a:r>
              <a:rPr lang="en-US" altLang="pt-BR" sz="3500" dirty="0"/>
              <a:t> e </a:t>
            </a:r>
            <a:r>
              <a:rPr lang="en-US" altLang="pt-BR" sz="3500" dirty="0" err="1"/>
              <a:t>aten</a:t>
            </a:r>
            <a:r>
              <a:rPr lang="en-US" altLang="en-US" sz="3500" dirty="0" err="1"/>
              <a:t>çã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al</a:t>
            </a:r>
            <a:r>
              <a:rPr lang="en-US" altLang="en-US" sz="3500" dirty="0" err="1"/>
              <a:t>é</a:t>
            </a:r>
            <a:r>
              <a:rPr lang="en-US" altLang="pt-BR" sz="3500" dirty="0" err="1"/>
              <a:t>m</a:t>
            </a:r>
            <a:r>
              <a:rPr lang="en-US" altLang="pt-BR" sz="3500" dirty="0"/>
              <a:t> de </a:t>
            </a:r>
            <a:r>
              <a:rPr lang="pt-BR" altLang="en-US" sz="3500" dirty="0"/>
              <a:t>trazer </a:t>
            </a:r>
            <a:r>
              <a:rPr lang="pt-BR" altLang="en-US" sz="3500" dirty="0" err="1"/>
              <a:t>prejuizo</a:t>
            </a:r>
            <a:r>
              <a:rPr lang="en-US" altLang="pt-BR" sz="3500" dirty="0"/>
              <a:t> a </a:t>
            </a:r>
            <a:r>
              <a:rPr lang="en-US" altLang="pt-BR" sz="3500" dirty="0" err="1"/>
              <a:t>qualidade</a:t>
            </a:r>
            <a:r>
              <a:rPr lang="en-US" altLang="pt-BR" sz="3500" dirty="0"/>
              <a:t> de </a:t>
            </a:r>
            <a:r>
              <a:rPr lang="en-US" altLang="pt-BR" sz="3500" dirty="0" err="1"/>
              <a:t>vida</a:t>
            </a:r>
            <a:r>
              <a:rPr lang="en-US" altLang="pt-BR" sz="3500" dirty="0"/>
              <a:t> (TIRAP</a:t>
            </a:r>
            <a:r>
              <a:rPr lang="en-US" altLang="en-US" sz="3500" dirty="0"/>
              <a:t>Ú</a:t>
            </a:r>
            <a:r>
              <a:rPr lang="en-US" altLang="pt-BR" sz="3500" dirty="0"/>
              <a:t>-USTR</a:t>
            </a:r>
            <a:r>
              <a:rPr lang="en-US" altLang="en-US" sz="3500" dirty="0"/>
              <a:t>Á</a:t>
            </a:r>
            <a:r>
              <a:rPr lang="en-US" altLang="pt-BR" sz="3500" dirty="0"/>
              <a:t>RROZ &amp; MU</a:t>
            </a:r>
            <a:r>
              <a:rPr lang="en-US" altLang="en-US" sz="3500" dirty="0"/>
              <a:t>Ñ</a:t>
            </a:r>
            <a:r>
              <a:rPr lang="en-US" altLang="pt-BR" sz="3500" dirty="0"/>
              <a:t>OZ-C</a:t>
            </a:r>
            <a:r>
              <a:rPr lang="en-US" altLang="en-US" sz="3500" dirty="0"/>
              <a:t>É</a:t>
            </a:r>
            <a:r>
              <a:rPr lang="en-US" altLang="pt-BR" sz="3500" dirty="0"/>
              <a:t>SPEDES, 2005). A </a:t>
            </a:r>
            <a:r>
              <a:rPr lang="en-US" altLang="pt-BR" sz="3500" dirty="0" err="1"/>
              <a:t>atividade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</a:t>
            </a:r>
            <a:r>
              <a:rPr lang="en-US" altLang="en-US" sz="3500" dirty="0" err="1"/>
              <a:t>í</a:t>
            </a:r>
            <a:r>
              <a:rPr lang="en-US" altLang="pt-BR" sz="3500" dirty="0" err="1"/>
              <a:t>sica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segundo</a:t>
            </a:r>
            <a:r>
              <a:rPr lang="en-US" altLang="pt-BR" sz="3500" dirty="0"/>
              <a:t> VAGETTI et al. (2015), </a:t>
            </a:r>
            <a:r>
              <a:rPr lang="en-US" altLang="pt-BR" sz="3500" dirty="0" err="1"/>
              <a:t>tem</a:t>
            </a:r>
            <a:r>
              <a:rPr lang="en-US" altLang="pt-BR" sz="3500" dirty="0"/>
              <a:t> </a:t>
            </a:r>
            <a:r>
              <a:rPr lang="en-US" altLang="pt-BR" sz="3500" dirty="0" err="1"/>
              <a:t>papel</a:t>
            </a:r>
            <a:r>
              <a:rPr lang="en-US" altLang="pt-BR" sz="3500" dirty="0"/>
              <a:t> </a:t>
            </a:r>
            <a:r>
              <a:rPr lang="en-US" altLang="pt-BR" sz="3500" dirty="0" err="1"/>
              <a:t>essencial</a:t>
            </a:r>
            <a:r>
              <a:rPr lang="en-US" altLang="pt-BR" sz="3500" dirty="0"/>
              <a:t> </a:t>
            </a:r>
            <a:r>
              <a:rPr lang="en-US" altLang="pt-BR" sz="3500" dirty="0" err="1"/>
              <a:t>na</a:t>
            </a:r>
            <a:r>
              <a:rPr lang="en-US" altLang="pt-BR" sz="3500" dirty="0"/>
              <a:t> </a:t>
            </a:r>
            <a:r>
              <a:rPr lang="en-US" altLang="pt-BR" sz="3500" dirty="0" err="1"/>
              <a:t>promo</a:t>
            </a:r>
            <a:r>
              <a:rPr lang="en-US" altLang="en-US" sz="3500" dirty="0" err="1"/>
              <a:t>çã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 da </a:t>
            </a:r>
            <a:r>
              <a:rPr lang="en-US" altLang="pt-BR" sz="3500" dirty="0" err="1"/>
              <a:t>cogni</a:t>
            </a:r>
            <a:r>
              <a:rPr lang="en-US" altLang="en-US" sz="3500" dirty="0" err="1"/>
              <a:t>çã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 </a:t>
            </a:r>
            <a:r>
              <a:rPr lang="en-US" altLang="pt-BR" sz="3500" dirty="0" err="1"/>
              <a:t>saud</a:t>
            </a:r>
            <a:r>
              <a:rPr lang="en-US" altLang="en-US" sz="3500" dirty="0" err="1"/>
              <a:t>á</a:t>
            </a:r>
            <a:r>
              <a:rPr lang="en-US" altLang="pt-BR" sz="3500" dirty="0" err="1"/>
              <a:t>vel</a:t>
            </a:r>
            <a:r>
              <a:rPr lang="en-US" altLang="pt-BR" sz="3500" dirty="0"/>
              <a:t> e no </a:t>
            </a:r>
            <a:r>
              <a:rPr lang="en-US" altLang="pt-BR" sz="3500" dirty="0" err="1"/>
              <a:t>controle</a:t>
            </a:r>
            <a:r>
              <a:rPr lang="en-US" altLang="pt-BR" sz="3500" dirty="0"/>
              <a:t> </a:t>
            </a:r>
            <a:r>
              <a:rPr lang="en-US" altLang="pt-BR" sz="3500" dirty="0" err="1"/>
              <a:t>glic</a:t>
            </a:r>
            <a:r>
              <a:rPr lang="en-US" altLang="en-US" sz="3500" dirty="0" err="1"/>
              <a:t>ê</a:t>
            </a:r>
            <a:r>
              <a:rPr lang="en-US" altLang="pt-BR" sz="3500" dirty="0" err="1"/>
              <a:t>mico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sendo</a:t>
            </a:r>
            <a:r>
              <a:rPr lang="en-US" altLang="pt-BR" sz="3500" dirty="0"/>
              <a:t> </a:t>
            </a:r>
            <a:r>
              <a:rPr lang="en-US" altLang="pt-BR" sz="3500" dirty="0" err="1"/>
              <a:t>eficaz</a:t>
            </a:r>
            <a:r>
              <a:rPr lang="en-US" altLang="pt-BR" sz="3500" dirty="0"/>
              <a:t> </a:t>
            </a:r>
            <a:r>
              <a:rPr lang="en-US" altLang="pt-BR" sz="3500" dirty="0" err="1"/>
              <a:t>como</a:t>
            </a:r>
            <a:r>
              <a:rPr lang="en-US" altLang="pt-BR" sz="3500" dirty="0"/>
              <a:t> </a:t>
            </a:r>
            <a:r>
              <a:rPr lang="en-US" altLang="pt-BR" sz="3500" dirty="0" err="1"/>
              <a:t>terapia</a:t>
            </a:r>
            <a:r>
              <a:rPr lang="en-US" altLang="pt-BR" sz="3500" dirty="0"/>
              <a:t> </a:t>
            </a:r>
            <a:r>
              <a:rPr lang="en-US" altLang="pt-BR" sz="3500" dirty="0" err="1"/>
              <a:t>n</a:t>
            </a:r>
            <a:r>
              <a:rPr lang="en-US" altLang="en-US" sz="3500" dirty="0" err="1"/>
              <a:t>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 medicamentosa. Este </a:t>
            </a:r>
            <a:r>
              <a:rPr lang="en-US" altLang="pt-BR" sz="3500" dirty="0" err="1"/>
              <a:t>estudo</a:t>
            </a:r>
            <a:r>
              <a:rPr lang="en-US" altLang="pt-BR" sz="3500" dirty="0"/>
              <a:t> visa </a:t>
            </a:r>
            <a:r>
              <a:rPr lang="en-US" altLang="pt-BR" sz="3500" dirty="0" err="1"/>
              <a:t>investigar</a:t>
            </a:r>
            <a:r>
              <a:rPr lang="en-US" altLang="pt-BR" sz="3500" dirty="0"/>
              <a:t> a </a:t>
            </a:r>
            <a:r>
              <a:rPr lang="en-US" altLang="pt-BR" sz="3500" dirty="0" err="1"/>
              <a:t>rela</a:t>
            </a:r>
            <a:r>
              <a:rPr lang="en-US" altLang="en-US" sz="3500" dirty="0" err="1"/>
              <a:t>çã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 entre </a:t>
            </a:r>
            <a:r>
              <a:rPr lang="en-US" altLang="pt-BR" sz="3500" dirty="0" err="1"/>
              <a:t>capacidades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</a:t>
            </a:r>
            <a:r>
              <a:rPr lang="en-US" altLang="en-US" sz="3500" dirty="0" err="1"/>
              <a:t>í</a:t>
            </a:r>
            <a:r>
              <a:rPr lang="en-US" altLang="pt-BR" sz="3500" dirty="0" err="1"/>
              <a:t>sicas</a:t>
            </a:r>
            <a:r>
              <a:rPr lang="en-US" altLang="pt-BR" sz="3500" dirty="0"/>
              <a:t> e </a:t>
            </a:r>
            <a:r>
              <a:rPr lang="en-US" altLang="pt-BR" sz="3500" dirty="0" err="1"/>
              <a:t>cognitivas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em</a:t>
            </a:r>
            <a:r>
              <a:rPr lang="en-US" altLang="pt-BR" sz="3500" dirty="0"/>
              <a:t> </a:t>
            </a:r>
            <a:r>
              <a:rPr lang="en-US" altLang="pt-BR" sz="3500" dirty="0" err="1"/>
              <a:t>idosos</a:t>
            </a:r>
            <a:r>
              <a:rPr lang="en-US" altLang="pt-BR" sz="3500" dirty="0"/>
              <a:t> com DMT2, </a:t>
            </a:r>
            <a:r>
              <a:rPr lang="en-US" altLang="pt-BR" sz="3500" dirty="0" err="1"/>
              <a:t>considerando</a:t>
            </a:r>
            <a:r>
              <a:rPr lang="en-US" altLang="pt-BR" sz="3500" dirty="0"/>
              <a:t> a </a:t>
            </a:r>
            <a:r>
              <a:rPr lang="en-US" altLang="pt-BR" sz="3500" dirty="0" err="1"/>
              <a:t>relev</a:t>
            </a:r>
            <a:r>
              <a:rPr lang="en-US" altLang="en-US" sz="3500" dirty="0" err="1"/>
              <a:t>â</a:t>
            </a:r>
            <a:r>
              <a:rPr lang="en-US" altLang="pt-BR" sz="3500" dirty="0" err="1"/>
              <a:t>ncia</a:t>
            </a:r>
            <a:r>
              <a:rPr lang="en-US" altLang="pt-BR" sz="3500" dirty="0"/>
              <a:t> dessas </a:t>
            </a:r>
            <a:r>
              <a:rPr lang="en-US" altLang="pt-BR" sz="3500" dirty="0" err="1"/>
              <a:t>interven</a:t>
            </a:r>
            <a:r>
              <a:rPr lang="en-US" altLang="en-US" sz="3500" dirty="0" err="1"/>
              <a:t>çõ</a:t>
            </a:r>
            <a:r>
              <a:rPr lang="en-US" altLang="pt-BR" sz="3500" dirty="0" err="1"/>
              <a:t>es</a:t>
            </a:r>
            <a:r>
              <a:rPr lang="en-US" altLang="pt-BR" sz="3500" dirty="0"/>
              <a:t> para </a:t>
            </a:r>
            <a:r>
              <a:rPr lang="en-US" altLang="pt-BR" sz="3500" dirty="0" err="1"/>
              <a:t>melhorar</a:t>
            </a:r>
            <a:r>
              <a:rPr lang="en-US" altLang="pt-BR" sz="3500" dirty="0"/>
              <a:t> a </a:t>
            </a:r>
            <a:r>
              <a:rPr lang="en-US" altLang="pt-BR" sz="3500" dirty="0" err="1"/>
              <a:t>qualidade</a:t>
            </a:r>
            <a:r>
              <a:rPr lang="en-US" altLang="pt-BR" sz="3500" dirty="0"/>
              <a:t> de </a:t>
            </a:r>
            <a:r>
              <a:rPr lang="en-US" altLang="pt-BR" sz="3500" dirty="0" err="1"/>
              <a:t>vida</a:t>
            </a:r>
            <a:r>
              <a:rPr lang="en-US" altLang="pt-BR" sz="3500" dirty="0"/>
              <a:t>.</a:t>
            </a:r>
            <a:endParaRPr lang="en-US" sz="60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50800" indent="0" algn="ctr">
              <a:lnSpc>
                <a:spcPct val="150000"/>
              </a:lnSpc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Objetivos</a:t>
            </a:r>
            <a:endParaRPr sz="60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50800" indent="0" algn="just">
              <a:lnSpc>
                <a:spcPct val="150000"/>
              </a:lnSpc>
              <a:buNone/>
            </a:pPr>
            <a:r>
              <a:rPr lang="en-US" altLang="pt-BR" sz="3500" dirty="0" err="1"/>
              <a:t>Correlacionar</a:t>
            </a:r>
            <a:r>
              <a:rPr lang="en-US" altLang="pt-BR" sz="3500" dirty="0"/>
              <a:t> as </a:t>
            </a:r>
            <a:r>
              <a:rPr lang="en-US" altLang="pt-BR" sz="3500" dirty="0" err="1"/>
              <a:t>capacidades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</a:t>
            </a:r>
            <a:r>
              <a:rPr lang="en-US" altLang="en-US" sz="3500" dirty="0" err="1"/>
              <a:t>í</a:t>
            </a:r>
            <a:r>
              <a:rPr lang="en-US" altLang="pt-BR" sz="3500" dirty="0" err="1"/>
              <a:t>sicas</a:t>
            </a:r>
            <a:r>
              <a:rPr lang="en-US" altLang="pt-BR" sz="3500" dirty="0"/>
              <a:t> com as </a:t>
            </a:r>
            <a:r>
              <a:rPr lang="en-US" altLang="pt-BR" sz="3500" dirty="0" err="1"/>
              <a:t>capacidades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cognitivas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em</a:t>
            </a:r>
            <a:r>
              <a:rPr lang="en-US" altLang="pt-BR" sz="3500" dirty="0"/>
              <a:t> </a:t>
            </a:r>
            <a:r>
              <a:rPr lang="en-US" altLang="pt-BR" sz="3500" dirty="0" err="1"/>
              <a:t>pessoas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idosas</a:t>
            </a:r>
            <a:r>
              <a:rPr lang="en-US" altLang="pt-BR" sz="3500" dirty="0"/>
              <a:t> que </a:t>
            </a:r>
            <a:r>
              <a:rPr lang="en-US" altLang="pt-BR" sz="3500" dirty="0" err="1"/>
              <a:t>vivem</a:t>
            </a:r>
            <a:r>
              <a:rPr lang="en-US" altLang="pt-BR" sz="3500" dirty="0"/>
              <a:t> com Diabetes Mellitus </a:t>
            </a:r>
            <a:r>
              <a:rPr lang="en-US" altLang="pt-BR" sz="3500" dirty="0" err="1"/>
              <a:t>tipo</a:t>
            </a:r>
            <a:r>
              <a:rPr lang="en-US" altLang="pt-BR" sz="3500" dirty="0"/>
              <a:t> 2.</a:t>
            </a:r>
            <a:endParaRPr lang="en-US" altLang="pt-BR" sz="3500" dirty="0"/>
          </a:p>
          <a:p>
            <a:pPr marL="50800" indent="0" algn="just">
              <a:lnSpc>
                <a:spcPct val="150000"/>
              </a:lnSpc>
              <a:buNone/>
            </a:pPr>
            <a:endParaRPr lang="en-US" altLang="pt-BR" sz="3000" dirty="0"/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Metodologia</a:t>
            </a:r>
            <a:endParaRPr sz="6000" dirty="0"/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-1362710" algn="just" rtl="0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altLang="pt-BR" sz="3500" dirty="0"/>
              <a:t>Este </a:t>
            </a:r>
            <a:r>
              <a:rPr lang="en-US" altLang="pt-BR" sz="3500" dirty="0" err="1"/>
              <a:t>estudo</a:t>
            </a:r>
            <a:r>
              <a:rPr lang="en-US" altLang="pt-BR" sz="3500" dirty="0"/>
              <a:t> transversal </a:t>
            </a:r>
            <a:r>
              <a:rPr lang="en-US" altLang="pt-BR" sz="3500" dirty="0" err="1"/>
              <a:t>foi</a:t>
            </a:r>
            <a:r>
              <a:rPr lang="en-US" altLang="pt-BR" sz="3500" dirty="0"/>
              <a:t> </a:t>
            </a:r>
            <a:r>
              <a:rPr lang="en-US" altLang="pt-BR" sz="3500" dirty="0" err="1"/>
              <a:t>realizado</a:t>
            </a:r>
            <a:r>
              <a:rPr lang="en-US" altLang="pt-BR" sz="3500" dirty="0"/>
              <a:t> no </a:t>
            </a:r>
            <a:r>
              <a:rPr lang="en-US" altLang="pt-BR" sz="3500" dirty="0" err="1"/>
              <a:t>Laborat</a:t>
            </a:r>
            <a:r>
              <a:rPr lang="en-US" altLang="en-US" sz="3500" dirty="0" err="1"/>
              <a:t>ó</a:t>
            </a:r>
            <a:r>
              <a:rPr lang="en-US" altLang="pt-BR" sz="3500" dirty="0" err="1"/>
              <a:t>rio</a:t>
            </a:r>
            <a:r>
              <a:rPr lang="en-US" altLang="pt-BR" sz="3500" dirty="0"/>
              <a:t> de </a:t>
            </a:r>
            <a:r>
              <a:rPr lang="en-US" altLang="pt-BR" sz="3500" dirty="0" err="1"/>
              <a:t>Estudo</a:t>
            </a:r>
            <a:r>
              <a:rPr lang="en-US" altLang="pt-BR" sz="3500" dirty="0"/>
              <a:t> do </a:t>
            </a:r>
            <a:r>
              <a:rPr lang="en-US" altLang="pt-BR" sz="3500" dirty="0" err="1"/>
              <a:t>Movimento</a:t>
            </a:r>
            <a:r>
              <a:rPr lang="en-US" altLang="pt-BR" sz="3500" dirty="0"/>
              <a:t> (LEM) da FMUSP, </a:t>
            </a:r>
            <a:r>
              <a:rPr lang="en-US" altLang="pt-BR" sz="3500" dirty="0" err="1"/>
              <a:t>em</a:t>
            </a:r>
            <a:r>
              <a:rPr lang="en-US" altLang="pt-BR" sz="3500" dirty="0"/>
              <a:t> </a:t>
            </a:r>
            <a:r>
              <a:rPr lang="en-US" altLang="pt-BR" sz="3500" dirty="0" err="1"/>
              <a:t>parceria</a:t>
            </a:r>
            <a:r>
              <a:rPr lang="en-US" altLang="pt-BR" sz="3500" dirty="0"/>
              <a:t> com a USJT, com </a:t>
            </a:r>
            <a:r>
              <a:rPr lang="en-US" altLang="pt-BR" sz="3500" dirty="0" err="1"/>
              <a:t>aprova</a:t>
            </a:r>
            <a:r>
              <a:rPr lang="en-US" altLang="en-US" sz="3500" dirty="0"/>
              <a:t>ç</a:t>
            </a:r>
            <a:r>
              <a:rPr lang="en-US" altLang="en-US" sz="3500" dirty="0" err="1"/>
              <a:t>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 do </a:t>
            </a:r>
            <a:r>
              <a:rPr lang="en-US" altLang="pt-BR" sz="3500" dirty="0" err="1"/>
              <a:t>Comit</a:t>
            </a:r>
            <a:r>
              <a:rPr lang="en-US" altLang="en-US" sz="3500" dirty="0" err="1"/>
              <a:t>ê</a:t>
            </a:r>
            <a:r>
              <a:rPr lang="en-US" altLang="pt-BR" sz="3500" dirty="0"/>
              <a:t> de </a:t>
            </a:r>
            <a:r>
              <a:rPr lang="en-US" altLang="en-US" sz="3500" dirty="0"/>
              <a:t>É</a:t>
            </a:r>
            <a:r>
              <a:rPr lang="en-US" altLang="pt-BR" sz="3500" dirty="0" err="1"/>
              <a:t>tica</a:t>
            </a:r>
            <a:r>
              <a:rPr lang="en-US" altLang="pt-BR" sz="3500" dirty="0"/>
              <a:t> (CAEE: 65614322.7.0000.0089, </a:t>
            </a:r>
            <a:r>
              <a:rPr lang="en-US" altLang="pt-BR" sz="3500" dirty="0" err="1"/>
              <a:t>n</a:t>
            </a:r>
            <a:r>
              <a:rPr lang="en-US" altLang="en-US" sz="3500" dirty="0" err="1"/>
              <a:t>ú</a:t>
            </a:r>
            <a:r>
              <a:rPr lang="en-US" altLang="pt-BR" sz="3500" dirty="0" err="1"/>
              <a:t>mero</a:t>
            </a:r>
            <a:r>
              <a:rPr lang="en-US" altLang="pt-BR" sz="3500" dirty="0"/>
              <a:t>: 6.117.563). A </a:t>
            </a:r>
            <a:r>
              <a:rPr lang="en-US" altLang="pt-BR" sz="3500" dirty="0" err="1"/>
              <a:t>amostra</a:t>
            </a:r>
            <a:r>
              <a:rPr lang="en-US" altLang="pt-BR" sz="3500" dirty="0"/>
              <a:t> </a:t>
            </a:r>
            <a:r>
              <a:rPr lang="en-US" altLang="pt-BR" sz="3500" dirty="0" err="1"/>
              <a:t>incluiu</a:t>
            </a:r>
            <a:r>
              <a:rPr lang="en-US" altLang="pt-BR" sz="3500" dirty="0"/>
              <a:t> 25 </a:t>
            </a:r>
            <a:r>
              <a:rPr lang="en-US" altLang="pt-BR" sz="3500" dirty="0" err="1"/>
              <a:t>participantes</a:t>
            </a:r>
            <a:r>
              <a:rPr lang="en-US" altLang="pt-BR" sz="3500" dirty="0"/>
              <a:t>, entre 65 e 79 </a:t>
            </a:r>
            <a:r>
              <a:rPr lang="en-US" altLang="pt-BR" sz="3500" dirty="0" err="1"/>
              <a:t>anos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reveladas</a:t>
            </a:r>
            <a:r>
              <a:rPr lang="en-US" altLang="pt-BR" sz="3500" dirty="0"/>
              <a:t> com Diabetes Mellitus Tipo 2. Para </a:t>
            </a:r>
            <a:r>
              <a:rPr lang="en-US" altLang="pt-BR" sz="3500" dirty="0" err="1"/>
              <a:t>avalia</a:t>
            </a:r>
            <a:r>
              <a:rPr lang="en-US" altLang="en-US" sz="3500" dirty="0"/>
              <a:t>ç</a:t>
            </a:r>
            <a:r>
              <a:rPr lang="en-US" altLang="en-US" sz="3500" dirty="0" err="1"/>
              <a:t>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foram</a:t>
            </a:r>
            <a:r>
              <a:rPr lang="en-US" altLang="pt-BR" sz="3500" dirty="0"/>
              <a:t> </a:t>
            </a:r>
            <a:r>
              <a:rPr lang="en-US" altLang="pt-BR" sz="3500" dirty="0" err="1"/>
              <a:t>utilizados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instrumentos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como</a:t>
            </a:r>
            <a:r>
              <a:rPr lang="en-US" altLang="pt-BR" sz="3500" dirty="0"/>
              <a:t> o Moca para </a:t>
            </a:r>
            <a:r>
              <a:rPr lang="en-US" altLang="pt-BR" sz="3500" dirty="0" err="1"/>
              <a:t>cogni</a:t>
            </a:r>
            <a:r>
              <a:rPr lang="en-US" altLang="en-US" sz="3500" dirty="0"/>
              <a:t>ç</a:t>
            </a:r>
            <a:r>
              <a:rPr lang="en-US" altLang="en-US" sz="3500" dirty="0" err="1"/>
              <a:t>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, Hand </a:t>
            </a:r>
            <a:r>
              <a:rPr lang="en-US" altLang="pt-BR" sz="3500" dirty="0" err="1"/>
              <a:t>GripH</a:t>
            </a:r>
            <a:r>
              <a:rPr lang="en-US" altLang="pt-BR" sz="3500" dirty="0"/>
              <a:t>, TUGT e Chair Rising Test para </a:t>
            </a:r>
            <a:r>
              <a:rPr lang="en-US" altLang="pt-BR" sz="3500" dirty="0" err="1"/>
              <a:t>capacidade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</a:t>
            </a:r>
            <a:r>
              <a:rPr lang="en-US" altLang="en-US" sz="3500" dirty="0" err="1"/>
              <a:t>í</a:t>
            </a:r>
            <a:r>
              <a:rPr lang="en-US" altLang="pt-BR" sz="3500" dirty="0" err="1"/>
              <a:t>sica</a:t>
            </a:r>
            <a:r>
              <a:rPr lang="en-US" altLang="pt-BR" sz="3500" dirty="0"/>
              <a:t>. </a:t>
            </a:r>
            <a:r>
              <a:rPr lang="en-US" altLang="pt-BR" sz="3500" dirty="0" err="1"/>
              <a:t>Os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participantes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foram</a:t>
            </a:r>
            <a:r>
              <a:rPr lang="en-US" altLang="pt-BR" sz="3500" dirty="0"/>
              <a:t> </a:t>
            </a:r>
            <a:r>
              <a:rPr lang="en-US" altLang="pt-BR" sz="3500" dirty="0" err="1"/>
              <a:t>recrutados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atrav</a:t>
            </a:r>
            <a:r>
              <a:rPr lang="en-US" altLang="en-US" sz="3500" dirty="0" err="1"/>
              <a:t>é</a:t>
            </a:r>
            <a:r>
              <a:rPr lang="en-US" altLang="pt-BR" sz="3500" dirty="0" err="1"/>
              <a:t>s</a:t>
            </a:r>
            <a:r>
              <a:rPr lang="en-US" altLang="pt-BR" sz="3500" dirty="0"/>
              <a:t> de </a:t>
            </a:r>
            <a:r>
              <a:rPr lang="en-US" altLang="pt-BR" sz="3500" dirty="0" err="1"/>
              <a:t>grupos</a:t>
            </a:r>
            <a:r>
              <a:rPr lang="en-US" altLang="pt-BR" sz="3500" dirty="0"/>
              <a:t> de WhatsApp, e a </a:t>
            </a:r>
            <a:r>
              <a:rPr lang="en-US" altLang="pt-BR" sz="3500" dirty="0" err="1"/>
              <a:t>triagem</a:t>
            </a:r>
            <a:r>
              <a:rPr lang="en-US" altLang="pt-BR" sz="3500" dirty="0"/>
              <a:t> para </a:t>
            </a:r>
            <a:r>
              <a:rPr lang="en-US" altLang="pt-BR" sz="3500" dirty="0" err="1"/>
              <a:t>inclus</a:t>
            </a:r>
            <a:r>
              <a:rPr lang="en-US" altLang="en-US" sz="3500" dirty="0" err="1"/>
              <a:t>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foi</a:t>
            </a:r>
            <a:r>
              <a:rPr lang="en-US" altLang="pt-BR" sz="3500" dirty="0"/>
              <a:t> </a:t>
            </a:r>
            <a:r>
              <a:rPr lang="en-US" altLang="pt-BR" sz="3500" dirty="0" err="1"/>
              <a:t>realizada</a:t>
            </a:r>
            <a:r>
              <a:rPr lang="en-US" altLang="pt-BR" sz="3500" dirty="0"/>
              <a:t> </a:t>
            </a:r>
            <a:r>
              <a:rPr lang="en-US" altLang="pt-BR" sz="3500" dirty="0" err="1"/>
              <a:t>ap</a:t>
            </a:r>
            <a:r>
              <a:rPr lang="en-US" altLang="en-US" sz="3500" dirty="0" err="1"/>
              <a:t>ó</a:t>
            </a:r>
            <a:r>
              <a:rPr lang="en-US" altLang="pt-BR" sz="3500" dirty="0" err="1"/>
              <a:t>s</a:t>
            </a:r>
            <a:r>
              <a:rPr lang="en-US" altLang="pt-BR" sz="3500" dirty="0"/>
              <a:t> a </a:t>
            </a:r>
            <a:r>
              <a:rPr lang="en-US" altLang="pt-BR" sz="3500" dirty="0" err="1"/>
              <a:t>assinatura</a:t>
            </a:r>
            <a:r>
              <a:rPr lang="en-US" altLang="pt-BR" sz="3500" dirty="0"/>
              <a:t> do </a:t>
            </a:r>
            <a:r>
              <a:rPr lang="en-US" altLang="pt-BR" sz="3500" dirty="0" err="1"/>
              <a:t>termo</a:t>
            </a:r>
            <a:r>
              <a:rPr lang="en-US" altLang="pt-BR" sz="3500" dirty="0"/>
              <a:t> de </a:t>
            </a:r>
            <a:r>
              <a:rPr lang="en-US" altLang="pt-BR" sz="3500" dirty="0" err="1"/>
              <a:t>consentimento</a:t>
            </a:r>
            <a:r>
              <a:rPr lang="en-US" altLang="pt-BR" sz="3500" dirty="0"/>
              <a:t>. </a:t>
            </a:r>
            <a:r>
              <a:rPr lang="en-US" altLang="pt-BR" sz="3500" dirty="0" err="1"/>
              <a:t>Os</a:t>
            </a:r>
            <a:r>
              <a:rPr lang="en-US" altLang="pt-BR" sz="3500" dirty="0"/>
              <a:t> dados </a:t>
            </a:r>
            <a:r>
              <a:rPr lang="en-US" altLang="pt-BR" sz="3500" dirty="0" err="1"/>
              <a:t>foram</a:t>
            </a:r>
            <a:r>
              <a:rPr lang="en-US" altLang="pt-BR" sz="3500" dirty="0"/>
              <a:t> </a:t>
            </a:r>
            <a:r>
              <a:rPr lang="en-US" altLang="pt-BR" sz="3500" dirty="0" err="1"/>
              <a:t>analisados</a:t>
            </a:r>
            <a:r>
              <a:rPr lang="en-US" altLang="pt-BR" sz="3500" dirty="0"/>
              <a:t> com o software </a:t>
            </a:r>
            <a:r>
              <a:rPr lang="en-US" altLang="pt-BR" sz="3500" dirty="0" err="1"/>
              <a:t>Jamovi</a:t>
            </a:r>
            <a:r>
              <a:rPr lang="en-US" altLang="pt-BR" sz="3500" dirty="0"/>
              <a:t>, </a:t>
            </a:r>
            <a:r>
              <a:rPr lang="en-US" altLang="pt-BR" sz="3500" dirty="0" err="1"/>
              <a:t>utilizando</a:t>
            </a:r>
            <a:r>
              <a:rPr lang="en-US" altLang="pt-BR" sz="3500" dirty="0"/>
              <a:t> a </a:t>
            </a:r>
            <a:r>
              <a:rPr lang="en-US" altLang="pt-BR" sz="3500" dirty="0" err="1"/>
              <a:t>correla</a:t>
            </a:r>
            <a:r>
              <a:rPr lang="en-US" altLang="en-US" sz="3500" dirty="0"/>
              <a:t>ç</a:t>
            </a:r>
            <a:r>
              <a:rPr lang="en-US" altLang="en-US" sz="3500" dirty="0" err="1"/>
              <a:t>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 de Spearman e </a:t>
            </a:r>
            <a:r>
              <a:rPr lang="en-US" altLang="pt-BR" sz="3500" dirty="0" err="1"/>
              <a:t>n</a:t>
            </a:r>
            <a:r>
              <a:rPr lang="en-US" altLang="en-US" sz="3500" dirty="0" err="1"/>
              <a:t>í</a:t>
            </a:r>
            <a:r>
              <a:rPr lang="en-US" altLang="pt-BR" sz="3500" dirty="0" err="1"/>
              <a:t>vel</a:t>
            </a:r>
            <a:r>
              <a:rPr lang="en-US" altLang="pt-BR" sz="3500" dirty="0"/>
              <a:t> de </a:t>
            </a:r>
            <a:r>
              <a:rPr lang="en-US" altLang="pt-BR" sz="3500" dirty="0" err="1"/>
              <a:t>signific</a:t>
            </a:r>
            <a:r>
              <a:rPr lang="en-US" altLang="en-US" sz="3500" dirty="0" err="1"/>
              <a:t>â</a:t>
            </a:r>
            <a:r>
              <a:rPr lang="en-US" altLang="pt-BR" sz="3500" dirty="0" err="1"/>
              <a:t>ncia</a:t>
            </a:r>
            <a:r>
              <a:rPr lang="en-US" altLang="pt-BR" sz="3500" dirty="0"/>
              <a:t> de p &lt; 0,05. </a:t>
            </a:r>
            <a:endParaRPr lang="en-US" altLang="pt-BR" sz="3500" dirty="0"/>
          </a:p>
        </p:txBody>
      </p:sp>
      <p:sp>
        <p:nvSpPr>
          <p:cNvPr id="90" name="Google Shape;90;p1"/>
          <p:cNvSpPr txBox="1">
            <a:spLocks noGrp="1"/>
          </p:cNvSpPr>
          <p:nvPr>
            <p:ph type="body" idx="2"/>
          </p:nvPr>
        </p:nvSpPr>
        <p:spPr>
          <a:xfrm>
            <a:off x="16271875" y="8257540"/>
            <a:ext cx="14505305" cy="29825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31975" tIns="215900" rIns="431975" bIns="215900" anchor="t" anchorCtr="0">
            <a:noAutofit/>
          </a:bodyPr>
          <a:lstStyle/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Resultados</a:t>
            </a:r>
            <a:endParaRPr dirty="0"/>
          </a:p>
          <a:p>
            <a:pPr marL="1617345" marR="0" lvl="0" indent="-16173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64135" marR="0" lvl="0" indent="-161861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None/>
            </a:pPr>
            <a:endParaRPr sz="24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b="0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dirty="0"/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b="0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dirty="0"/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b="0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dirty="0"/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b="0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dirty="0"/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b="0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pt-BR" sz="4400" dirty="0"/>
          </a:p>
          <a:p>
            <a:pPr marL="1617345" marR="0" lvl="0" indent="-1617345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endParaRPr lang="en-US" sz="6000" b="1" i="0" u="none" dirty="0" err="1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Conclusões</a:t>
            </a:r>
            <a:endParaRPr lang="en-US" sz="60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sz="6000" dirty="0"/>
          </a:p>
          <a:p>
            <a:pPr marL="338455" marR="0" lvl="0" indent="-16186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r>
              <a:rPr lang="en-US" sz="3000" b="1" dirty="0"/>
              <a:t> </a:t>
            </a:r>
            <a:r>
              <a:rPr lang="en-US" sz="3500" b="1" dirty="0"/>
              <a:t>  </a:t>
            </a:r>
            <a:r>
              <a:rPr lang="en-US" altLang="pt-BR" sz="3500" dirty="0"/>
              <a:t>O </a:t>
            </a:r>
            <a:r>
              <a:rPr lang="en-US" altLang="pt-BR" sz="3500" dirty="0" err="1"/>
              <a:t>estudo</a:t>
            </a:r>
            <a:r>
              <a:rPr lang="en-US" altLang="pt-BR" sz="3500" dirty="0"/>
              <a:t> </a:t>
            </a:r>
            <a:r>
              <a:rPr lang="en-US" altLang="pt-BR" sz="3500" dirty="0" err="1"/>
              <a:t>n</a:t>
            </a:r>
            <a:r>
              <a:rPr lang="en-US" altLang="en-US" sz="3500" dirty="0" err="1"/>
              <a:t>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 </a:t>
            </a:r>
            <a:r>
              <a:rPr lang="en-US" altLang="pt-BR" sz="3500" dirty="0" err="1"/>
              <a:t>incluiu</a:t>
            </a:r>
            <a:r>
              <a:rPr lang="en-US" altLang="pt-BR" sz="3500" dirty="0"/>
              <a:t> </a:t>
            </a:r>
            <a:r>
              <a:rPr lang="en-US" altLang="pt-BR" sz="3500" dirty="0" err="1"/>
              <a:t>correla</a:t>
            </a:r>
            <a:r>
              <a:rPr lang="en-US" altLang="en-US" sz="3500" dirty="0"/>
              <a:t>çõ</a:t>
            </a:r>
            <a:r>
              <a:rPr lang="en-US" altLang="pt-BR" sz="3500" dirty="0"/>
              <a:t>es </a:t>
            </a:r>
            <a:r>
              <a:rPr lang="en-US" altLang="pt-BR" sz="3500" dirty="0" err="1"/>
              <a:t>estatisticamente</a:t>
            </a:r>
            <a:r>
              <a:rPr lang="en-US" altLang="pt-BR" sz="3500" dirty="0"/>
              <a:t> </a:t>
            </a:r>
            <a:r>
              <a:rPr lang="en-US" altLang="pt-BR" sz="3500" dirty="0" err="1"/>
              <a:t>significativas</a:t>
            </a:r>
            <a:r>
              <a:rPr lang="en-US" altLang="pt-BR" sz="3500" dirty="0"/>
              <a:t> entre as </a:t>
            </a:r>
            <a:r>
              <a:rPr lang="en-US" altLang="pt-BR" sz="3500" dirty="0" err="1"/>
              <a:t>capacidades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</a:t>
            </a:r>
            <a:r>
              <a:rPr lang="en-US" altLang="en-US" sz="3500" dirty="0" err="1"/>
              <a:t>í</a:t>
            </a:r>
            <a:r>
              <a:rPr lang="en-US" altLang="pt-BR" sz="3500" dirty="0" err="1"/>
              <a:t>sicas</a:t>
            </a:r>
            <a:r>
              <a:rPr lang="en-US" altLang="pt-BR" sz="3500" dirty="0"/>
              <a:t> e </a:t>
            </a:r>
            <a:r>
              <a:rPr lang="en-US" altLang="pt-BR" sz="3500" dirty="0" err="1"/>
              <a:t>cognitivas</a:t>
            </a:r>
            <a:r>
              <a:rPr lang="en-US" altLang="pt-BR" sz="3500" dirty="0"/>
              <a:t> de </a:t>
            </a:r>
            <a:r>
              <a:rPr lang="en-US" altLang="pt-BR" sz="3500" dirty="0" err="1"/>
              <a:t>idosos</a:t>
            </a:r>
            <a:r>
              <a:rPr lang="en-US" altLang="pt-BR" sz="3500" dirty="0"/>
              <a:t> com Diabetes Mellitus Tipo 2, </a:t>
            </a:r>
            <a:r>
              <a:rPr lang="en-US" altLang="pt-BR" sz="3500" dirty="0" err="1"/>
              <a:t>apesar</a:t>
            </a:r>
            <a:r>
              <a:rPr lang="en-US" altLang="pt-BR" sz="3500" dirty="0"/>
              <a:t> do </a:t>
            </a:r>
            <a:r>
              <a:rPr lang="pt-BR" altLang="en-US" sz="3500" dirty="0"/>
              <a:t>bom </a:t>
            </a:r>
            <a:r>
              <a:rPr lang="en-US" altLang="pt-BR" sz="3500" dirty="0" err="1"/>
              <a:t>desempenho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</a:t>
            </a:r>
            <a:r>
              <a:rPr lang="en-US" altLang="en-US" sz="3500" dirty="0" err="1"/>
              <a:t>í</a:t>
            </a:r>
            <a:r>
              <a:rPr lang="en-US" altLang="pt-BR" sz="3500" dirty="0" err="1"/>
              <a:t>sico</a:t>
            </a:r>
            <a:r>
              <a:rPr lang="en-US" altLang="pt-BR" sz="3500" dirty="0"/>
              <a:t>. </a:t>
            </a:r>
            <a:r>
              <a:rPr lang="en-US" altLang="pt-BR" sz="3500" dirty="0" err="1"/>
              <a:t>Contudo</a:t>
            </a:r>
            <a:r>
              <a:rPr lang="en-US" altLang="pt-BR" sz="3500" dirty="0"/>
              <a:t>, a </a:t>
            </a:r>
            <a:r>
              <a:rPr lang="en-US" altLang="pt-BR" sz="3500" dirty="0" err="1"/>
              <a:t>pr</a:t>
            </a:r>
            <a:r>
              <a:rPr lang="en-US" altLang="en-US" sz="3500" dirty="0" err="1"/>
              <a:t>á</a:t>
            </a:r>
            <a:r>
              <a:rPr lang="en-US" altLang="pt-BR" sz="3500" dirty="0" err="1"/>
              <a:t>tica</a:t>
            </a:r>
            <a:r>
              <a:rPr lang="en-US" altLang="pt-BR" sz="3500" dirty="0"/>
              <a:t> de </a:t>
            </a:r>
            <a:r>
              <a:rPr lang="en-US" altLang="pt-BR" sz="3500" dirty="0" err="1"/>
              <a:t>atividade</a:t>
            </a:r>
            <a:r>
              <a:rPr lang="en-US" altLang="pt-BR" sz="3500" dirty="0"/>
              <a:t> </a:t>
            </a:r>
            <a:r>
              <a:rPr lang="en-US" altLang="pt-BR" sz="3500" dirty="0" err="1"/>
              <a:t>f</a:t>
            </a:r>
            <a:r>
              <a:rPr lang="en-US" altLang="en-US" sz="3500" dirty="0" err="1"/>
              <a:t>í</a:t>
            </a:r>
            <a:r>
              <a:rPr lang="en-US" altLang="pt-BR" sz="3500" dirty="0" err="1"/>
              <a:t>sica</a:t>
            </a:r>
            <a:r>
              <a:rPr lang="en-US" altLang="pt-BR" sz="3500" dirty="0"/>
              <a:t> continua </a:t>
            </a:r>
            <a:r>
              <a:rPr lang="en-US" altLang="pt-BR" sz="3500" dirty="0" err="1"/>
              <a:t>sendo</a:t>
            </a:r>
            <a:r>
              <a:rPr lang="en-US" altLang="pt-BR" sz="3500" dirty="0"/>
              <a:t> </a:t>
            </a:r>
            <a:r>
              <a:rPr lang="en-US" altLang="pt-BR" sz="3500" dirty="0" err="1"/>
              <a:t>uma</a:t>
            </a:r>
            <a:r>
              <a:rPr lang="en-US" altLang="pt-BR" sz="3500" dirty="0"/>
              <a:t> </a:t>
            </a:r>
            <a:r>
              <a:rPr lang="en-US" altLang="pt-BR" sz="3500" dirty="0" err="1"/>
              <a:t>estrat</a:t>
            </a:r>
            <a:r>
              <a:rPr lang="en-US" altLang="en-US" sz="3500" dirty="0" err="1"/>
              <a:t>é</a:t>
            </a:r>
            <a:r>
              <a:rPr lang="en-US" altLang="pt-BR" sz="3500" dirty="0" err="1"/>
              <a:t>gia</a:t>
            </a:r>
            <a:r>
              <a:rPr lang="en-US" altLang="pt-BR" sz="3500" dirty="0"/>
              <a:t> </a:t>
            </a:r>
            <a:r>
              <a:rPr lang="en-US" altLang="pt-BR" sz="3500" dirty="0" err="1"/>
              <a:t>relevante</a:t>
            </a:r>
            <a:r>
              <a:rPr lang="en-US" altLang="pt-BR" sz="3500" dirty="0"/>
              <a:t> para </a:t>
            </a:r>
            <a:r>
              <a:rPr lang="en-US" altLang="pt-BR" sz="3500" dirty="0" err="1"/>
              <a:t>melhorar</a:t>
            </a:r>
            <a:r>
              <a:rPr lang="en-US" altLang="pt-BR" sz="3500" dirty="0"/>
              <a:t> a </a:t>
            </a:r>
            <a:r>
              <a:rPr lang="en-US" altLang="pt-BR" sz="3500" dirty="0" err="1"/>
              <a:t>cogni</a:t>
            </a:r>
            <a:r>
              <a:rPr lang="en-US" altLang="en-US" sz="3500" dirty="0"/>
              <a:t>ç</a:t>
            </a:r>
            <a:r>
              <a:rPr lang="en-US" altLang="en-US" sz="3500" dirty="0" err="1"/>
              <a:t>ã</a:t>
            </a:r>
            <a:r>
              <a:rPr lang="en-US" altLang="pt-BR" sz="3500" dirty="0" err="1"/>
              <a:t>o</a:t>
            </a:r>
            <a:r>
              <a:rPr lang="en-US" altLang="pt-BR" sz="3500" dirty="0"/>
              <a:t> e </a:t>
            </a:r>
            <a:r>
              <a:rPr lang="pt-BR" altLang="en-US" sz="3500" dirty="0"/>
              <a:t>promover qualidade de vida.</a:t>
            </a:r>
            <a:endParaRPr lang="en-US" altLang="pt-BR" dirty="0"/>
          </a:p>
          <a:p>
            <a:pPr marL="338455" marR="0" lvl="0" indent="-1618615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 panose="020B0604020202020204"/>
              <a:buNone/>
            </a:pPr>
            <a:endParaRPr sz="32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sz="6000" b="1" i="0" u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Bibliografia</a:t>
            </a:r>
            <a:endParaRPr lang="en-US" sz="6000" b="1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1617345" marR="0" lvl="0" indent="-161734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lang="en-US" altLang="pt-BR" dirty="0"/>
          </a:p>
          <a:p>
            <a:pPr marL="1617345" marR="0" lvl="0" indent="-16173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altLang="pt-BR" sz="2200" dirty="0"/>
              <a:t>BORGES, Eliane et al. O </a:t>
            </a:r>
            <a:r>
              <a:rPr lang="en-US" altLang="pt-BR" sz="2200" dirty="0" err="1"/>
              <a:t>envelhecimento</a:t>
            </a:r>
            <a:r>
              <a:rPr lang="en-US" altLang="pt-BR" sz="2200" dirty="0"/>
              <a:t> </a:t>
            </a:r>
            <a:r>
              <a:rPr lang="en-US" altLang="pt-BR" sz="2200" dirty="0" err="1"/>
              <a:t>populacional</a:t>
            </a:r>
            <a:r>
              <a:rPr lang="en-US" altLang="pt-BR" sz="2200" dirty="0"/>
              <a:t>: um </a:t>
            </a:r>
            <a:r>
              <a:rPr lang="en-US" altLang="pt-BR" sz="2200" dirty="0" err="1"/>
              <a:t>fenômeno</a:t>
            </a:r>
            <a:r>
              <a:rPr lang="en-US" altLang="pt-BR" sz="2200" dirty="0"/>
              <a:t> </a:t>
            </a:r>
            <a:r>
              <a:rPr lang="en-US" altLang="pt-BR" sz="2200" dirty="0" err="1"/>
              <a:t>mundial</a:t>
            </a:r>
            <a:r>
              <a:rPr lang="en-US" altLang="pt-BR" sz="2200" dirty="0"/>
              <a:t>. O</a:t>
            </a:r>
            <a:r>
              <a:rPr lang="pt-BR" altLang="en-US" sz="2200" dirty="0"/>
              <a:t> </a:t>
            </a:r>
            <a:r>
              <a:rPr lang="en-US" altLang="pt-BR" sz="2200" dirty="0" err="1"/>
              <a:t>envelhecimento</a:t>
            </a:r>
            <a:r>
              <a:rPr lang="en-US" altLang="pt-BR" sz="2200" dirty="0"/>
              <a:t> </a:t>
            </a:r>
            <a:r>
              <a:rPr lang="en-US" altLang="pt-BR" sz="2200" dirty="0" err="1"/>
              <a:t>populacional</a:t>
            </a:r>
            <a:r>
              <a:rPr lang="en-US" altLang="pt-BR" sz="2200" dirty="0"/>
              <a:t> um </a:t>
            </a:r>
            <a:r>
              <a:rPr lang="en-US" altLang="pt-BR" sz="2200" dirty="0" err="1"/>
              <a:t>fenômeno</a:t>
            </a:r>
            <a:r>
              <a:rPr lang="en-US" altLang="pt-BR" sz="2200" dirty="0"/>
              <a:t>, p. 17, 2017.In: Dantas, </a:t>
            </a:r>
            <a:r>
              <a:rPr lang="en-US" altLang="pt-BR" sz="2200" dirty="0" err="1"/>
              <a:t>Est</a:t>
            </a:r>
            <a:r>
              <a:rPr lang="en-US" altLang="en-US" sz="2200" dirty="0" err="1"/>
              <a:t>é</a:t>
            </a:r>
            <a:r>
              <a:rPr lang="en-US" altLang="pt-BR" sz="2200" dirty="0" err="1"/>
              <a:t>lio</a:t>
            </a:r>
            <a:r>
              <a:rPr lang="en-US" altLang="pt-BR" sz="2200" dirty="0"/>
              <a:t> Henrique Martin; SANTOS, C</a:t>
            </a:r>
            <a:r>
              <a:rPr lang="en-US" altLang="en-US" sz="2200" dirty="0"/>
              <a:t>é</a:t>
            </a:r>
            <a:r>
              <a:rPr lang="en-US" altLang="pt-BR" sz="2200" dirty="0"/>
              <a:t>sar Augusto de Souza (Orgs). </a:t>
            </a:r>
            <a:r>
              <a:rPr lang="en-US" altLang="pt-BR" sz="2200" dirty="0" err="1"/>
              <a:t>Aspectos</a:t>
            </a:r>
            <a:r>
              <a:rPr lang="en-US" altLang="pt-BR" sz="2200" dirty="0"/>
              <a:t> </a:t>
            </a:r>
            <a:r>
              <a:rPr lang="en-US" altLang="pt-BR" sz="2200" dirty="0" err="1"/>
              <a:t>biopsicossociais</a:t>
            </a:r>
            <a:r>
              <a:rPr lang="en-US" altLang="pt-BR" sz="2200" dirty="0"/>
              <a:t> do </a:t>
            </a:r>
            <a:r>
              <a:rPr lang="en-US" altLang="pt-BR" sz="2200" dirty="0" err="1"/>
              <a:t>envelhecimento</a:t>
            </a:r>
            <a:r>
              <a:rPr lang="en-US" altLang="pt-BR" sz="2200" dirty="0"/>
              <a:t> e a </a:t>
            </a:r>
            <a:r>
              <a:rPr lang="en-US" altLang="pt-BR" sz="2200" dirty="0" err="1"/>
              <a:t>preven</a:t>
            </a:r>
            <a:r>
              <a:rPr lang="en-US" altLang="en-US" sz="2200" dirty="0" err="1"/>
              <a:t>çã</a:t>
            </a:r>
            <a:r>
              <a:rPr lang="en-US" altLang="pt-BR" sz="2200" dirty="0" err="1"/>
              <a:t>o</a:t>
            </a:r>
            <a:r>
              <a:rPr lang="en-US" altLang="pt-BR" sz="2200" dirty="0"/>
              <a:t> de </a:t>
            </a:r>
            <a:r>
              <a:rPr lang="en-US" altLang="pt-BR" sz="2200" dirty="0" err="1"/>
              <a:t>quedas</a:t>
            </a:r>
            <a:r>
              <a:rPr lang="en-US" altLang="pt-BR" sz="2200" dirty="0"/>
              <a:t> </a:t>
            </a:r>
            <a:r>
              <a:rPr lang="en-US" altLang="pt-BR" sz="2200" dirty="0" err="1"/>
              <a:t>na</a:t>
            </a:r>
            <a:r>
              <a:rPr lang="en-US" altLang="pt-BR" sz="2200" dirty="0"/>
              <a:t> </a:t>
            </a:r>
            <a:r>
              <a:rPr lang="en-US" altLang="pt-BR" sz="2200" dirty="0" err="1"/>
              <a:t>terceira</a:t>
            </a:r>
            <a:r>
              <a:rPr lang="en-US" altLang="pt-BR" sz="2200" dirty="0"/>
              <a:t> </a:t>
            </a:r>
            <a:r>
              <a:rPr lang="en-US" altLang="pt-BR" sz="2200" dirty="0" err="1"/>
              <a:t>idade</a:t>
            </a:r>
            <a:r>
              <a:rPr lang="en-US" altLang="pt-BR" sz="2200" dirty="0"/>
              <a:t>. </a:t>
            </a:r>
            <a:r>
              <a:rPr lang="en-US" altLang="pt-BR" sz="2200" dirty="0" err="1"/>
              <a:t>Joa</a:t>
            </a:r>
            <a:r>
              <a:rPr lang="en-US" altLang="en-US" sz="2200" dirty="0" err="1"/>
              <a:t>ç</a:t>
            </a:r>
            <a:r>
              <a:rPr lang="en-US" altLang="pt-BR" sz="2200" dirty="0" err="1"/>
              <a:t>aba</a:t>
            </a:r>
            <a:r>
              <a:rPr lang="en-US" altLang="pt-BR" sz="2200" dirty="0"/>
              <a:t>: </a:t>
            </a:r>
            <a:r>
              <a:rPr lang="en-US" altLang="pt-BR" sz="2200" dirty="0" err="1"/>
              <a:t>Editora</a:t>
            </a:r>
            <a:r>
              <a:rPr lang="en-US" altLang="pt-BR" sz="2200" dirty="0"/>
              <a:t> Unoesc.330p. 2017. </a:t>
            </a:r>
            <a:endParaRPr lang="en-US" altLang="pt-BR" sz="2200" dirty="0"/>
          </a:p>
          <a:p>
            <a:pPr marL="1617345" marR="0" lvl="0" indent="-16173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altLang="pt-BR" sz="2200" dirty="0"/>
              <a:t>SCORTEGAGNA, H. de M.; HAGEN, D. N. P. Um </a:t>
            </a:r>
            <a:r>
              <a:rPr lang="en-US" altLang="pt-BR" sz="2200" dirty="0" err="1"/>
              <a:t>olhar</a:t>
            </a:r>
            <a:r>
              <a:rPr lang="en-US" altLang="pt-BR" sz="2200" dirty="0"/>
              <a:t> de </a:t>
            </a:r>
            <a:r>
              <a:rPr lang="en-US" altLang="pt-BR" sz="2200" dirty="0" err="1"/>
              <a:t>cuidado</a:t>
            </a:r>
            <a:r>
              <a:rPr lang="en-US" altLang="pt-BR" sz="2200" dirty="0"/>
              <a:t> </a:t>
            </a:r>
            <a:r>
              <a:rPr lang="en-US" altLang="pt-BR" sz="2200" dirty="0" err="1"/>
              <a:t>sobre</a:t>
            </a:r>
            <a:r>
              <a:rPr lang="en-US" altLang="pt-BR" sz="2200" dirty="0"/>
              <a:t> a </a:t>
            </a:r>
            <a:r>
              <a:rPr lang="en-US" altLang="pt-BR" sz="2200" dirty="0" err="1"/>
              <a:t>sa</a:t>
            </a:r>
            <a:r>
              <a:rPr lang="en-US" altLang="en-US" sz="2200" dirty="0" err="1"/>
              <a:t>ú</a:t>
            </a:r>
            <a:r>
              <a:rPr lang="en-US" altLang="pt-BR" sz="2200" dirty="0" err="1"/>
              <a:t>de</a:t>
            </a:r>
            <a:r>
              <a:rPr lang="en-US" altLang="pt-BR" sz="2200" dirty="0"/>
              <a:t> mental de </a:t>
            </a:r>
            <a:r>
              <a:rPr lang="en-US" altLang="pt-BR" sz="2200" dirty="0" err="1"/>
              <a:t>idosos</a:t>
            </a:r>
            <a:r>
              <a:rPr lang="en-US" altLang="pt-BR" sz="2200" dirty="0"/>
              <a:t>. In: SCORTEGAGNA, S. A. et al. (Org.). O </a:t>
            </a:r>
            <a:r>
              <a:rPr lang="en-US" altLang="pt-BR" sz="2200" dirty="0" err="1"/>
              <a:t>cuidado</a:t>
            </a:r>
            <a:r>
              <a:rPr lang="en-US" altLang="pt-BR" sz="2200" dirty="0"/>
              <a:t> </a:t>
            </a:r>
            <a:r>
              <a:rPr lang="en-US" altLang="pt-BR" sz="2200" dirty="0" err="1"/>
              <a:t>na</a:t>
            </a:r>
            <a:r>
              <a:rPr lang="en-US" altLang="pt-BR" sz="2200" dirty="0"/>
              <a:t> </a:t>
            </a:r>
            <a:r>
              <a:rPr lang="en-US" altLang="pt-BR" sz="2200" dirty="0" err="1"/>
              <a:t>multidimensionalidade</a:t>
            </a:r>
            <a:r>
              <a:rPr lang="en-US" altLang="pt-BR" sz="2200" dirty="0"/>
              <a:t> do </a:t>
            </a:r>
            <a:r>
              <a:rPr lang="en-US" altLang="pt-BR" sz="2200" dirty="0" err="1"/>
              <a:t>envelhecimento</a:t>
            </a:r>
            <a:r>
              <a:rPr lang="en-US" altLang="pt-BR" sz="2200" dirty="0"/>
              <a:t> </a:t>
            </a:r>
            <a:r>
              <a:rPr lang="en-US" altLang="pt-BR" sz="2200" dirty="0" err="1"/>
              <a:t>humano</a:t>
            </a:r>
            <a:r>
              <a:rPr lang="en-US" altLang="pt-BR" sz="2200" dirty="0"/>
              <a:t>. </a:t>
            </a:r>
            <a:r>
              <a:rPr lang="en-US" altLang="pt-BR" sz="2200" dirty="0" err="1"/>
              <a:t>Passo</a:t>
            </a:r>
            <a:r>
              <a:rPr lang="en-US" altLang="pt-BR" sz="2200" dirty="0"/>
              <a:t> Fundo: </a:t>
            </a:r>
            <a:r>
              <a:rPr lang="en-US" altLang="pt-BR" sz="2200" dirty="0" err="1"/>
              <a:t>M</a:t>
            </a:r>
            <a:r>
              <a:rPr lang="en-US" altLang="en-US" sz="2200" dirty="0" err="1"/>
              <a:t>é</a:t>
            </a:r>
            <a:r>
              <a:rPr lang="en-US" altLang="pt-BR" sz="2200" dirty="0" err="1"/>
              <a:t>ritos</a:t>
            </a:r>
            <a:r>
              <a:rPr lang="en-US" altLang="pt-BR" sz="2200" dirty="0"/>
              <a:t>, 2015. p. 280.</a:t>
            </a:r>
            <a:endParaRPr lang="en-US" altLang="pt-BR" sz="2200" dirty="0"/>
          </a:p>
          <a:p>
            <a:pPr marL="1617345" marR="0" lvl="0" indent="-16173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altLang="pt-BR" sz="2200" dirty="0"/>
              <a:t>TIRAPU-USTR</a:t>
            </a:r>
            <a:r>
              <a:rPr lang="en-US" altLang="en-US" sz="2200" dirty="0"/>
              <a:t>Á</a:t>
            </a:r>
            <a:r>
              <a:rPr lang="en-US" altLang="pt-BR" sz="2200" dirty="0"/>
              <a:t>RROZ, J. &amp; Mu</a:t>
            </a:r>
            <a:r>
              <a:rPr lang="en-US" altLang="en-US" sz="2200" dirty="0"/>
              <a:t>ñ</a:t>
            </a:r>
            <a:r>
              <a:rPr lang="en-US" altLang="pt-BR" sz="2200" dirty="0"/>
              <a:t>oz-C</a:t>
            </a:r>
            <a:r>
              <a:rPr lang="en-US" altLang="en-US" sz="2200" dirty="0"/>
              <a:t>é</a:t>
            </a:r>
            <a:r>
              <a:rPr lang="en-US" altLang="pt-BR" sz="2200" dirty="0"/>
              <a:t>spedes, J.M. (2005). </a:t>
            </a:r>
            <a:r>
              <a:rPr lang="en-US" altLang="pt-BR" sz="2200" dirty="0" err="1"/>
              <a:t>Mem</a:t>
            </a:r>
            <a:r>
              <a:rPr lang="en-US" altLang="en-US" sz="2200" dirty="0" err="1"/>
              <a:t>ó</a:t>
            </a:r>
            <a:r>
              <a:rPr lang="en-US" altLang="pt-BR" sz="2200" dirty="0" err="1"/>
              <a:t>ria</a:t>
            </a:r>
            <a:r>
              <a:rPr lang="en-US" altLang="pt-BR" sz="2200" dirty="0"/>
              <a:t> y </a:t>
            </a:r>
            <a:r>
              <a:rPr lang="en-US" altLang="pt-BR" sz="2200" dirty="0" err="1"/>
              <a:t>funciones</a:t>
            </a:r>
            <a:r>
              <a:rPr lang="en-US" altLang="pt-BR" sz="2200" dirty="0"/>
              <a:t> </a:t>
            </a:r>
            <a:r>
              <a:rPr lang="en-US" altLang="pt-BR" sz="2200" dirty="0" err="1"/>
              <a:t>ejecutiva</a:t>
            </a:r>
            <a:r>
              <a:rPr lang="en-US" altLang="pt-BR" sz="2200" dirty="0"/>
              <a:t>. Rev. Neurol; 41(8): 475-484. </a:t>
            </a:r>
            <a:endParaRPr lang="en-US" altLang="pt-BR" sz="2200" dirty="0"/>
          </a:p>
          <a:p>
            <a:pPr marL="1617345" marR="0" lvl="0" indent="-16173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altLang="pt-BR" sz="2200" dirty="0"/>
              <a:t>VAGHETTI, H. H., Barbosa Filho, V. C., &amp; Pinto, A. D. S. (2015). </a:t>
            </a:r>
            <a:r>
              <a:rPr lang="en-US" altLang="pt-BR" sz="2200" dirty="0" err="1"/>
              <a:t>Atividade</a:t>
            </a:r>
            <a:r>
              <a:rPr lang="en-US" altLang="pt-BR" sz="2200" dirty="0"/>
              <a:t> </a:t>
            </a:r>
            <a:r>
              <a:rPr lang="en-US" altLang="pt-BR" sz="2200" dirty="0" err="1"/>
              <a:t>f</a:t>
            </a:r>
            <a:r>
              <a:rPr lang="en-US" altLang="en-US" sz="2200" dirty="0" err="1"/>
              <a:t>í</a:t>
            </a:r>
            <a:r>
              <a:rPr lang="en-US" altLang="pt-BR" sz="2200" dirty="0" err="1"/>
              <a:t>sica</a:t>
            </a:r>
            <a:r>
              <a:rPr lang="en-US" altLang="pt-BR" sz="2200" dirty="0"/>
              <a:t> e </a:t>
            </a:r>
            <a:r>
              <a:rPr lang="en-US" altLang="pt-BR" sz="2200" dirty="0" err="1"/>
              <a:t>bem-estar</a:t>
            </a:r>
            <a:r>
              <a:rPr lang="en-US" altLang="pt-BR" sz="2200" dirty="0"/>
              <a:t> </a:t>
            </a:r>
            <a:r>
              <a:rPr lang="en-US" altLang="pt-BR" sz="2200" dirty="0" err="1"/>
              <a:t>em</a:t>
            </a:r>
            <a:r>
              <a:rPr lang="en-US" altLang="pt-BR" sz="2200" dirty="0"/>
              <a:t> </a:t>
            </a:r>
            <a:r>
              <a:rPr lang="en-US" altLang="pt-BR" sz="2200" dirty="0" err="1"/>
              <a:t>idosos</a:t>
            </a:r>
            <a:r>
              <a:rPr lang="en-US" altLang="pt-BR" sz="2200" dirty="0"/>
              <a:t>: </a:t>
            </a:r>
            <a:r>
              <a:rPr lang="en-US" altLang="pt-BR" sz="2200" dirty="0" err="1"/>
              <a:t>uma</a:t>
            </a:r>
            <a:r>
              <a:rPr lang="en-US" altLang="pt-BR" sz="2200" dirty="0"/>
              <a:t> </a:t>
            </a:r>
            <a:r>
              <a:rPr lang="en-US" altLang="pt-BR" sz="2200" dirty="0" err="1"/>
              <a:t>revis</a:t>
            </a:r>
            <a:r>
              <a:rPr lang="en-US" altLang="en-US" sz="2200" dirty="0" err="1"/>
              <a:t>ã</a:t>
            </a:r>
            <a:r>
              <a:rPr lang="en-US" altLang="pt-BR" sz="2200" dirty="0" err="1"/>
              <a:t>o</a:t>
            </a:r>
            <a:r>
              <a:rPr lang="en-US" altLang="pt-BR" sz="2200" dirty="0"/>
              <a:t> </a:t>
            </a:r>
            <a:r>
              <a:rPr lang="en-US" altLang="pt-BR" sz="2200" dirty="0" err="1"/>
              <a:t>sistem</a:t>
            </a:r>
            <a:r>
              <a:rPr lang="en-US" altLang="en-US" sz="2200" dirty="0" err="1"/>
              <a:t>á</a:t>
            </a:r>
            <a:r>
              <a:rPr lang="en-US" altLang="pt-BR" sz="2200" dirty="0" err="1"/>
              <a:t>tica</a:t>
            </a:r>
            <a:r>
              <a:rPr lang="en-US" altLang="pt-BR" sz="2200" dirty="0"/>
              <a:t>. </a:t>
            </a:r>
            <a:r>
              <a:rPr lang="en-US" altLang="pt-BR" sz="2200" dirty="0" err="1"/>
              <a:t>Revista</a:t>
            </a:r>
            <a:r>
              <a:rPr lang="en-US" altLang="pt-BR" sz="2200" dirty="0"/>
              <a:t> </a:t>
            </a:r>
            <a:r>
              <a:rPr lang="en-US" altLang="pt-BR" sz="2200" dirty="0" err="1"/>
              <a:t>Brasileira</a:t>
            </a:r>
            <a:r>
              <a:rPr lang="en-US" altLang="pt-BR" sz="2200" dirty="0"/>
              <a:t> de </a:t>
            </a:r>
            <a:r>
              <a:rPr lang="en-US" altLang="pt-BR" sz="2200" dirty="0" err="1"/>
              <a:t>Atividade</a:t>
            </a:r>
            <a:r>
              <a:rPr lang="en-US" altLang="pt-BR" sz="2200" dirty="0"/>
              <a:t> </a:t>
            </a:r>
            <a:r>
              <a:rPr lang="en-US" altLang="pt-BR" sz="2200" dirty="0" err="1"/>
              <a:t>F</a:t>
            </a:r>
            <a:r>
              <a:rPr lang="en-US" altLang="en-US" sz="2200" dirty="0" err="1"/>
              <a:t>í</a:t>
            </a:r>
            <a:r>
              <a:rPr lang="en-US" altLang="pt-BR" sz="2200" dirty="0" err="1"/>
              <a:t>sica</a:t>
            </a:r>
            <a:r>
              <a:rPr lang="en-US" altLang="pt-BR" sz="2200" dirty="0"/>
              <a:t> e </a:t>
            </a:r>
            <a:r>
              <a:rPr lang="en-US" altLang="pt-BR" sz="2200" dirty="0" err="1"/>
              <a:t>Sa</a:t>
            </a:r>
            <a:r>
              <a:rPr lang="en-US" altLang="en-US" sz="2200" dirty="0" err="1"/>
              <a:t>ú</a:t>
            </a:r>
            <a:r>
              <a:rPr lang="en-US" altLang="pt-BR" sz="2200" dirty="0" err="1"/>
              <a:t>de</a:t>
            </a:r>
            <a:r>
              <a:rPr lang="en-US" altLang="pt-BR" sz="2200" dirty="0"/>
              <a:t>, 20(2), 134–140.</a:t>
            </a:r>
            <a:endParaRPr lang="en-US" altLang="pt-BR" sz="2200" dirty="0"/>
          </a:p>
          <a:p>
            <a:pPr marL="1617345" marR="0" lvl="0" indent="-16173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endParaRPr lang="en-US" altLang="pt-BR" sz="2200" dirty="0"/>
          </a:p>
          <a:p>
            <a:pPr marL="1617345" marR="0" lvl="0" indent="-161734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 panose="020B0604020202020204"/>
              <a:buNone/>
            </a:pPr>
            <a:r>
              <a:rPr lang="en-US" altLang="pt-BR" sz="2200"/>
              <a:t>O trabalho teve a concess</a:t>
            </a:r>
            <a:r>
              <a:rPr lang="en-US" altLang="en-US" sz="2200"/>
              <a:t>ã</a:t>
            </a:r>
            <a:r>
              <a:rPr lang="en-US" altLang="pt-BR" sz="2200"/>
              <a:t>o de Bolsa de Inicia</a:t>
            </a:r>
            <a:r>
              <a:rPr lang="" altLang="en-US" sz="2200"/>
              <a:t>ç</a:t>
            </a:r>
            <a:r>
              <a:rPr lang="en-US" altLang="en-US" sz="2200"/>
              <a:t>ã</a:t>
            </a:r>
            <a:r>
              <a:rPr lang="en-US" altLang="pt-BR" sz="2200"/>
              <a:t>o Cient</a:t>
            </a:r>
            <a:r>
              <a:rPr lang="en-US" altLang="en-US" sz="2200"/>
              <a:t>í</a:t>
            </a:r>
            <a:r>
              <a:rPr lang="en-US" altLang="pt-BR" sz="2200"/>
              <a:t>fica no </a:t>
            </a:r>
            <a:r>
              <a:rPr lang="en-US" altLang="en-US" sz="2200"/>
              <a:t>â</a:t>
            </a:r>
            <a:r>
              <a:rPr lang="en-US" altLang="pt-BR" sz="2200"/>
              <a:t>mbito do edital n</a:t>
            </a:r>
            <a:r>
              <a:rPr lang="en-US" altLang="en-US" sz="2200"/>
              <a:t>º</a:t>
            </a:r>
            <a:r>
              <a:rPr lang="en-US" altLang="pt-BR" sz="2200"/>
              <a:t> 01/24 (47/2024)- PR</a:t>
            </a:r>
            <a:r>
              <a:rPr lang="" altLang="en-US" sz="2200"/>
              <a:t>Ó</a:t>
            </a:r>
            <a:r>
              <a:rPr lang="en-US" altLang="pt-BR" sz="2200"/>
              <a:t>-CI</a:t>
            </a:r>
            <a:r>
              <a:rPr lang="" altLang="en-US" sz="2200"/>
              <a:t>Ê</a:t>
            </a:r>
            <a:r>
              <a:rPr lang="en-US" altLang="pt-BR" sz="2200"/>
              <a:t>NCIA (Edital de Sele</a:t>
            </a:r>
            <a:r>
              <a:rPr lang="" altLang="en-US" sz="2200"/>
              <a:t>ç</a:t>
            </a:r>
            <a:r>
              <a:rPr lang="en-US" altLang="en-US" sz="2200"/>
              <a:t>ã</a:t>
            </a:r>
            <a:r>
              <a:rPr lang="en-US" altLang="pt-BR" sz="2200"/>
              <a:t>o de Projetos do Programa </a:t>
            </a:r>
            <a:r>
              <a:rPr lang="" altLang="en-US" sz="2200"/>
              <a:t>Â</a:t>
            </a:r>
            <a:r>
              <a:rPr lang="en-US" altLang="pt-BR" sz="2200"/>
              <a:t>nima de Inicia</a:t>
            </a:r>
            <a:r>
              <a:rPr lang="" altLang="en-US" sz="2200"/>
              <a:t>ç</a:t>
            </a:r>
            <a:r>
              <a:rPr lang="en-US" altLang="en-US" sz="2200"/>
              <a:t>ã</a:t>
            </a:r>
            <a:r>
              <a:rPr lang="en-US" altLang="pt-BR" sz="2200"/>
              <a:t>o Ci</a:t>
            </a:r>
            <a:r>
              <a:rPr lang="en-US" altLang="en-US" sz="2200"/>
              <a:t>ê</a:t>
            </a:r>
            <a:r>
              <a:rPr lang="en-US" altLang="pt-BR" sz="2200"/>
              <a:t>ntifica - Pr</a:t>
            </a:r>
            <a:r>
              <a:rPr lang="en-US" altLang="en-US" sz="2200"/>
              <a:t>ó</a:t>
            </a:r>
            <a:r>
              <a:rPr lang="en-US" altLang="pt-BR" sz="2200"/>
              <a:t>-Ci</a:t>
            </a:r>
            <a:r>
              <a:rPr lang="en-US" altLang="en-US" sz="2200"/>
              <a:t>ê</a:t>
            </a:r>
            <a:r>
              <a:rPr lang="en-US" altLang="pt-BR" sz="2200"/>
              <a:t>ncia) da Vice-Presid</a:t>
            </a:r>
            <a:r>
              <a:rPr lang="en-US" altLang="en-US" sz="2200"/>
              <a:t>ê</a:t>
            </a:r>
            <a:r>
              <a:rPr lang="en-US" altLang="pt-BR" sz="2200"/>
              <a:t>ncia de Estrat</a:t>
            </a:r>
            <a:r>
              <a:rPr lang="en-US" altLang="en-US" sz="2200"/>
              <a:t>é</a:t>
            </a:r>
            <a:r>
              <a:rPr lang="en-US" altLang="pt-BR" sz="2200"/>
              <a:t>gia Acad</a:t>
            </a:r>
            <a:r>
              <a:rPr lang="en-US" altLang="en-US" sz="2200"/>
              <a:t>ê</a:t>
            </a:r>
            <a:r>
              <a:rPr lang="en-US" altLang="pt-BR" sz="2200"/>
              <a:t>mica do Grupo </a:t>
            </a:r>
            <a:r>
              <a:rPr lang="" altLang="en-US" sz="2200"/>
              <a:t>Â</a:t>
            </a:r>
            <a:r>
              <a:rPr lang="en-US" altLang="pt-BR" sz="2200"/>
              <a:t>nima. Titulo do projeto: CORRELA</a:t>
            </a:r>
            <a:r>
              <a:rPr lang="" altLang="en-US" sz="2200"/>
              <a:t>ÇÃ</a:t>
            </a:r>
            <a:r>
              <a:rPr lang="en-US" altLang="pt-BR" sz="2200"/>
              <a:t>O DAS CAPACIDADES F</a:t>
            </a:r>
            <a:r>
              <a:rPr lang="" altLang="en-US" sz="2200"/>
              <a:t>Í</a:t>
            </a:r>
            <a:r>
              <a:rPr lang="en-US" altLang="pt-BR" sz="2200"/>
              <a:t>SICAS COM AS CAPACIDADES COGNITIVAS EM PESSOAS IDOSAS QUE VIVEM COM DIABETES MELLITUS TIPO II.</a:t>
            </a:r>
            <a:endParaRPr lang="en-US" altLang="pt-BR" sz="2200"/>
          </a:p>
        </p:txBody>
      </p:sp>
      <p:sp>
        <p:nvSpPr>
          <p:cNvPr id="92" name="Google Shape;92;p1"/>
          <p:cNvSpPr txBox="1"/>
          <p:nvPr/>
        </p:nvSpPr>
        <p:spPr>
          <a:xfrm>
            <a:off x="3108960" y="5082835"/>
            <a:ext cx="22146534" cy="48628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 panose="020B0604020202020204"/>
              <a:buNone/>
            </a:pPr>
            <a:r>
              <a:rPr lang="en-US" sz="7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Universidade</a:t>
            </a:r>
            <a:r>
              <a:rPr lang="en-US" sz="7200" b="1" i="0" u="none" strike="noStrike" cap="none" dirty="0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 São Judas </a:t>
            </a:r>
            <a:r>
              <a:rPr lang="en-US" sz="7200" b="1" i="0" u="none" strike="noStrike" cap="none" dirty="0" err="1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Tadeu</a:t>
            </a:r>
            <a:endParaRPr lang="en-US" sz="7200" b="1" i="0" u="none" strike="noStrike" cap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 panose="020B0604020202020204"/>
              <a:buNone/>
            </a:pPr>
            <a:endParaRPr dirty="0"/>
          </a:p>
          <a:p>
            <a:pPr algn="ctr" rtl="0"/>
            <a:r>
              <a:rPr lang="en-US" altLang="pt-BR" sz="3600" dirty="0"/>
              <a:t>Mariana Andrade </a:t>
            </a:r>
            <a:r>
              <a:rPr lang="en-US" altLang="pt-BR" sz="3600" dirty="0" err="1"/>
              <a:t>Ata</a:t>
            </a:r>
            <a:r>
              <a:rPr lang="en-US" altLang="en-US" sz="3600" dirty="0" err="1"/>
              <a:t>í</a:t>
            </a:r>
            <a:r>
              <a:rPr lang="en-US" altLang="pt-BR" sz="3600" dirty="0" err="1"/>
              <a:t>de</a:t>
            </a:r>
            <a:r>
              <a:rPr lang="en-US" altLang="pt-BR" sz="3600" dirty="0"/>
              <a:t>, Ana Carolina Giannuzzi Dyzarz da Silva, Heloiza Godoy de Oliveira, Let</a:t>
            </a:r>
            <a:r>
              <a:rPr lang="en-US" altLang="en-US" sz="3600" dirty="0"/>
              <a:t>í</a:t>
            </a:r>
            <a:r>
              <a:rPr lang="en-US" altLang="pt-BR" sz="3600" dirty="0"/>
              <a:t>cia Balbino Soares, Patricia </a:t>
            </a:r>
            <a:r>
              <a:rPr lang="en-US" altLang="pt-BR" sz="3600" dirty="0" err="1"/>
              <a:t>Nemara</a:t>
            </a:r>
            <a:r>
              <a:rPr lang="en-US" altLang="pt-BR" sz="3600" dirty="0"/>
              <a:t> Freitas de Souza Carneiro, Prof. Dr. Guilherme Carlos Brech (</a:t>
            </a:r>
            <a:r>
              <a:rPr lang="en-US" altLang="pt-BR" sz="3600" dirty="0" err="1"/>
              <a:t>orientador</a:t>
            </a:r>
            <a:r>
              <a:rPr lang="en-US" altLang="pt-BR" sz="3600" dirty="0"/>
              <a:t>)</a:t>
            </a:r>
            <a:endParaRPr lang="en-US" altLang="pt-BR" sz="3600" dirty="0"/>
          </a:p>
          <a:p>
            <a:pPr algn="ctr" rtl="0"/>
            <a:br>
              <a:rPr lang="pt-BR" sz="7200" dirty="0"/>
            </a:br>
            <a:r>
              <a:rPr lang="pt-BR" sz="4000" dirty="0"/>
              <a:t>Pós graduação Stricto Sensu em Ciências do Envelhecimento, Campos Mooca, guilherme.brech@usjt.br</a:t>
            </a:r>
            <a:endParaRPr lang="pt-BR" sz="4000" b="0" i="0" u="none" dirty="0">
              <a:solidFill>
                <a:schemeClr val="dk1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1"/>
          <a:srcRect/>
          <a:stretch>
            <a:fillRect/>
          </a:stretch>
        </p:blipFill>
        <p:spPr>
          <a:xfrm>
            <a:off x="25255537" y="5495925"/>
            <a:ext cx="5832475" cy="3278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1595" y="12323445"/>
            <a:ext cx="14287500" cy="9311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3672</Words>
  <Application>WPS Presentation</Application>
  <PresentationFormat>Personalizar</PresentationFormat>
  <Paragraphs>47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Arial</vt:lpstr>
      <vt:lpstr>Microsoft YaHei</vt:lpstr>
      <vt:lpstr>Arial Unicode MS</vt:lpstr>
      <vt:lpstr>Design padrão</vt:lpstr>
      <vt:lpstr>CORRELAÇÃO DAS CAPACIDADES FÍSICAS COM AS CAPACIDADES COGNITIVAS EM PESSOAS IDOSAS QUE VIVEM COM DIABETES MELLITUS TIPO 2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 Paula</dc:creator>
  <cp:lastModifiedBy>Admin</cp:lastModifiedBy>
  <cp:revision>12</cp:revision>
  <dcterms:created xsi:type="dcterms:W3CDTF">2007-04-30T12:53:00Z</dcterms:created>
  <dcterms:modified xsi:type="dcterms:W3CDTF">2024-11-27T21:44:45Z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819F7B54D2A84201987D429A20BC83FE_13</vt:lpwstr>
  </property>
  <property fmtid="{D5CDD505-2E9C-101B-9397-08002B2CF9AE}" pid="3" name="KSOProductBuildVer">
    <vt:lpwstr>1046-12.2.0.18911</vt:lpwstr>
  </property>
</Properties>
</file>