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32404050" cy="39604950"/>
  <p:notesSz cx="6662738" cy="98329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85"/>
    <a:srgbClr val="D038B7"/>
    <a:srgbClr val="FFC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B0F50-7BE8-8CCC-A4ED-A9EFC7B8B690}" v="3" dt="2024-11-27T18:52:33.500"/>
    <p1510:client id="{FA2752B8-25D4-9E16-03AB-C3522604DEAB}" v="443" dt="2024-11-27T18:51:24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17" autoAdjust="0"/>
    <p:restoredTop sz="94660"/>
  </p:normalViewPr>
  <p:slideViewPr>
    <p:cSldViewPr>
      <p:cViewPr>
        <p:scale>
          <a:sx n="63" d="100"/>
          <a:sy n="63" d="100"/>
        </p:scale>
        <p:origin x="-704" y="-11832"/>
      </p:cViewPr>
      <p:guideLst>
        <p:guide orient="horz" pos="12474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BB75904-0291-21A0-6062-674DE77BAC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05FCFB-1911-17FC-71D3-C7678FD05C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D99D0B3-0E9D-4C69-89E1-91FB61FE56FC}" type="datetimeFigureOut">
              <a:rPr lang="pt-BR"/>
              <a:pPr>
                <a:defRPr/>
              </a:pPr>
              <a:t>27/11/2024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9CDECF5-C844-B3AA-EB44-5ACE715703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BFC398-68D4-B2C7-695A-E78A30642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CDEED9-A79D-444A-9FE0-C184B45039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0EF07AA-1119-B97A-3B4C-CE36312CC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1F1984-6394-B882-1A08-AC2816165B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A2AA26-D94E-4101-B1D3-1A844177F73C}" type="datetimeFigureOut">
              <a:rPr lang="pt-BR"/>
              <a:pPr>
                <a:defRPr/>
              </a:pPr>
              <a:t>27/11/2024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FC7543C6-1D02-8F8E-6DC2-1D5C3B9D12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73263" y="1228725"/>
            <a:ext cx="2716212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A589D3B1-02C1-48B9-CA51-09BF6464D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32338"/>
            <a:ext cx="5329238" cy="3871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928646-FEDC-F360-0899-7F980A667B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5D4101-7A9F-00CB-4668-892B9121B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F6F17B-C071-439A-A32E-A4EFD16526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2303125"/>
            <a:ext cx="27543125" cy="848995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2442488"/>
            <a:ext cx="22682200" cy="10121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A69FB9-D60C-5444-B89E-AAF8DD3F77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2AB552-BD97-3F03-0F83-FD9706433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D0F248-27FB-AEA2-82FA-6434E00D4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4619B-021B-47EF-B53F-89FB6BFFC1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683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F217F1-22C0-BE01-A7D1-A42870294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6E6D77-E23E-D416-83E0-A66A60595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17142F-2860-778C-71B0-28CB264E8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3BEB-163B-43E9-BC4F-1D10E64C27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43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585913"/>
            <a:ext cx="7289800" cy="3379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585913"/>
            <a:ext cx="21720175" cy="3379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6EA1A9-DC7D-C022-5749-6F6DEC176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65581-42A2-FDF0-7519-29258C204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336C2C-AA0B-C823-885D-57B7012A23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10276-FE0C-4A74-903E-8DF7F3661A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84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D34FB7-DA7A-8C54-BA5F-60FEF4CEF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A9C7D-7AB4-5B95-B13E-F1463912C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C85791-5B99-AE70-18D0-E83528311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9E3C-DCAF-4E9D-A80B-B16CED18ADD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242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5449213"/>
            <a:ext cx="27544713" cy="7866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6786225"/>
            <a:ext cx="27544713" cy="86629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9A7D32-E017-295E-DF08-B35C6C0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681BA0-CEB0-99AC-3E25-E55CFE281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C21EB2-8C5D-B007-D9CF-213C7BFE3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1D46-76B7-461A-A068-E528F57D9F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099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9240838"/>
            <a:ext cx="14504987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9240838"/>
            <a:ext cx="14504988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08A946-6E3D-7E25-83B1-EF0FBFDB7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47BFC-66F7-0CD0-6580-AA5D6A18C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304A5A-575E-AFC7-E050-26573E77D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67F7E-638C-402D-A5C6-357EEE70D3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39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8864600"/>
            <a:ext cx="1431607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2560300"/>
            <a:ext cx="1431607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8864600"/>
            <a:ext cx="1432242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2560300"/>
            <a:ext cx="1432242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77660C-2BC2-6E63-493D-ECDC22D7B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DDD3AF-1271-8492-F0EE-D5A2E942F4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B56973-54D0-5402-5589-9FED14ED4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DE821-22DF-43B1-83C1-7542DC0088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06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735A6B-E624-B526-831E-FB39033EC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7C9E0B-E02D-F47F-6154-4B12DC39E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EE1D10-895B-2674-5E0E-4BB68CE47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4FC9C-44AF-4780-A5FD-805C16FD3D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147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E11AAD-DF66-C44A-E53C-46F98ACBF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1EAB1F-BB22-B391-C227-187EE5DD2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55ADA8-294C-D851-7F29-9A4DFEC28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D173-6C18-480A-BEE1-EBA315C34DC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09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576388"/>
            <a:ext cx="10660062" cy="6711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576388"/>
            <a:ext cx="18113375" cy="33802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8288338"/>
            <a:ext cx="10660062" cy="27090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E84900-0C6B-CB45-6C3D-374EDC76A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B025A-9832-E080-66E7-EF180D1B4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E1500-4D1C-85AF-18F4-BE5D83CB9B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BAB88-EED5-4F67-8BD4-E3096BEECB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096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27724100"/>
            <a:ext cx="19442112" cy="32718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538538"/>
            <a:ext cx="19442112" cy="23763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0995938"/>
            <a:ext cx="19442112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F2F2E1-3EE4-6887-F976-AD31C2F88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00398-8C1D-F6E9-2FB1-2D05F8480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8CA32-CD4B-7788-9865-6E3A41C64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FD61-4A3E-4EBF-8AD8-ACA4788D794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108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DF5A8F-381C-7F1B-6BA5-B59B10203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585913"/>
            <a:ext cx="291623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1BCBD5-3874-E5E1-4671-E58E05519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9240838"/>
            <a:ext cx="29162375" cy="261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B0BCD4-DA6D-AC98-6648-D7FBA8A9C7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39AF04-AE0A-5892-B91D-3FE064B306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63238"/>
            <a:ext cx="102616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78ECA7-4BEE-B7AE-C72E-9829DCDC2E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800"/>
            </a:lvl1pPr>
          </a:lstStyle>
          <a:p>
            <a:pPr>
              <a:defRPr/>
            </a:pPr>
            <a:fld id="{2649636F-5AFC-4B34-B92B-27CD2F2A17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2pPr>
      <a:lvl3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3pPr>
      <a:lvl4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4pPr>
      <a:lvl5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5pPr>
      <a:lvl6pPr marL="4572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6pPr>
      <a:lvl7pPr marL="9144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7pPr>
      <a:lvl8pPr marL="13716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8pPr>
      <a:lvl9pPr marL="18288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9pPr>
    </p:titleStyle>
    <p:bodyStyle>
      <a:lvl1pPr marL="1617663" indent="-1617663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6200" algn="l" defTabSz="43180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</a:defRPr>
      </a:lvl2pPr>
      <a:lvl3pPr marL="5399088" indent="-1081088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263" indent="-1081088" algn="l" defTabSz="4318000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3438" indent="-1081088" algn="l" defTabSz="4318000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806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78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50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22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i.org/10.1080/00365520275338733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D292544B-AD80-5FD8-8204-E88AE4576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8300" b="1" dirty="0">
                <a:solidFill>
                  <a:schemeClr val="tx1"/>
                </a:solidFill>
              </a:rPr>
              <a:t>QUALIDADE DE VIDA DE PESSOAS COM DIAGNÓSTICO DE DOENÇA CELÍACA: UMA PESQUISA QUALITATIVA</a:t>
            </a:r>
            <a:br>
              <a:rPr lang="pt-BR" altLang="pt-BR" sz="8800" dirty="0"/>
            </a:br>
            <a:endParaRPr lang="pt-BR" altLang="pt-BR" sz="8800">
              <a:cs typeface="Arial"/>
            </a:endParaRPr>
          </a:p>
        </p:txBody>
      </p:sp>
      <p:sp>
        <p:nvSpPr>
          <p:cNvPr id="4099" name="Espaço Reservado para Conteúdo 2">
            <a:extLst>
              <a:ext uri="{FF2B5EF4-FFF2-40B4-BE49-F238E27FC236}">
                <a16:creationId xmlns:a16="http://schemas.microsoft.com/office/drawing/2014/main" id="{DE10FEA5-7038-08A8-6FF3-B5023D38D68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32374" y="9221901"/>
            <a:ext cx="14793452" cy="27502454"/>
          </a:xfrm>
        </p:spPr>
        <p:txBody>
          <a:bodyPr/>
          <a:lstStyle/>
          <a:p>
            <a:pPr marL="1617345" indent="-1617345" algn="ctr" eaLnBrk="1" hangingPunct="1">
              <a:spcBef>
                <a:spcPct val="0"/>
              </a:spcBef>
              <a:buFontTx/>
              <a:buNone/>
            </a:pPr>
            <a:endParaRPr lang="pt-BR" altLang="pt-BR" sz="6000" b="1" dirty="0">
              <a:cs typeface="Arial"/>
            </a:endParaRPr>
          </a:p>
          <a:p>
            <a:pPr marL="1617345" indent="-1617345" algn="ctr" eaLnBrk="1" hangingPunct="1">
              <a:spcBef>
                <a:spcPct val="0"/>
              </a:spcBef>
              <a:buFontTx/>
              <a:buNone/>
            </a:pPr>
            <a:endParaRPr lang="pt-BR" altLang="pt-BR" sz="6000" b="1" dirty="0">
              <a:cs typeface="Arial"/>
            </a:endParaRPr>
          </a:p>
          <a:p>
            <a:pPr marL="1617345" indent="-1617345"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 dirty="0"/>
              <a:t>Introdução</a:t>
            </a:r>
            <a:endParaRPr lang="pt-BR" altLang="pt-BR" sz="6000" b="1" dirty="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dirty="0">
              <a:cs typeface="Arial"/>
            </a:endParaRPr>
          </a:p>
          <a:p>
            <a:pPr marL="0" indent="-1617345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dirty="0">
                <a:cs typeface="Arial"/>
              </a:rPr>
              <a:t>A alimentação transcende a função biológica, é central na construção da identidade cultural e expressão de uma sociedade. As restrições  alimentares impactam a interação social e a percepção individual de bem-estar. A  doença celíaca (DC) afeta de de 0,7% a 1,4% da população global. A condição exige a adesão rigorosa a uma dieta livre de glúten (DLG), único tratamento eficaz para prevenir complicações graves e melhorar a  qualidade de vida (QV) dos pacientes (</a:t>
            </a:r>
            <a:r>
              <a:rPr lang="pt-BR" dirty="0" err="1">
                <a:cs typeface="Arial"/>
              </a:rPr>
              <a:t>Celiac</a:t>
            </a:r>
            <a:r>
              <a:rPr lang="pt-BR" dirty="0">
                <a:cs typeface="Arial"/>
              </a:rPr>
              <a:t>, 2018). 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dirty="0">
                <a:cs typeface="Arial"/>
              </a:rPr>
              <a:t>O método clínico tradicional baseia-se na identificação de sinais e sintomas para o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dirty="0">
                <a:cs typeface="Arial"/>
              </a:rPr>
              <a:t>diagnóstico e manejo de doenças, e orientação de intervenções terapêuticas;  abordagem que pode negligenciar aspectos subjetivos e psicossociais do adoecimento. Já a medicina centrada na pessoa (MCP) propõe um modelo amplo,  que inclui a experiência da doença vivida pelo paciente. Essa abordagem é operacionalizada pela investigação de sentimentos, ideias, funcionalidade e expectativas (SIFE), permitindo compreender como o indivíduo percebe sua condição, o impacto nas atividades diárias e suas expectativas em relação ao tratamento. Ao integrar essas dimensões, o método favorece um cuidado mais humanizado e efetivo, particularmente em condições crônicas como a DC, onde o manejo requer atenção tanto às implicações clínicas quanto às psicossociais.</a:t>
            </a:r>
          </a:p>
          <a:p>
            <a:pPr marL="1617345" indent="-1617345" algn="ctr">
              <a:lnSpc>
                <a:spcPct val="150000"/>
              </a:lnSpc>
              <a:buFontTx/>
              <a:buNone/>
            </a:pPr>
            <a:r>
              <a:rPr lang="pt-BR" altLang="pt-BR" sz="6000" b="1" dirty="0"/>
              <a:t>Objetivos</a:t>
            </a:r>
            <a:endParaRPr lang="pt-BR" altLang="pt-BR" sz="6000" b="1" dirty="0">
              <a:cs typeface="Arial"/>
            </a:endParaRPr>
          </a:p>
          <a:p>
            <a:pPr marL="1617345" indent="-1617345" algn="ctr">
              <a:lnSpc>
                <a:spcPct val="150000"/>
              </a:lnSpc>
              <a:buNone/>
            </a:pPr>
            <a:r>
              <a:rPr lang="pt-BR" dirty="0">
                <a:cs typeface="Arial"/>
              </a:rPr>
              <a:t>Este estudo visa aprofundar a compreensão desses do manejo da DC, investigando como a vivência da DC afeta a QV dessas pessoas, com foco na experiências  psicossociais relatadas.</a:t>
            </a:r>
          </a:p>
          <a:p>
            <a:pPr marL="1617345" indent="-1617345"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 dirty="0"/>
              <a:t>Metodologia</a:t>
            </a:r>
            <a:endParaRPr lang="pt-BR" altLang="pt-BR" sz="6000" b="1" dirty="0">
              <a:cs typeface="Arial"/>
            </a:endParaRPr>
          </a:p>
          <a:p>
            <a:pPr marL="1617345" indent="-1617345" algn="just"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cs typeface="Arial"/>
            </a:endParaRPr>
          </a:p>
          <a:p>
            <a:pPr marL="1617345" indent="-1617345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t-BR" dirty="0"/>
              <a:t>Os dados foram coletados por um questionário estruturado, validado, com</a:t>
            </a:r>
            <a:endParaRPr lang="pt-BR" dirty="0">
              <a:cs typeface="Arial"/>
            </a:endParaRPr>
          </a:p>
          <a:p>
            <a:pPr marL="1617345" indent="-1617345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t-BR" dirty="0"/>
              <a:t>28 questões de múltipla escolha e 2 abertas, disponibilizado online (via Google </a:t>
            </a:r>
            <a:r>
              <a:rPr lang="pt-BR" dirty="0" err="1"/>
              <a:t>Forms</a:t>
            </a:r>
            <a:r>
              <a:rPr lang="pt-BR" dirty="0"/>
              <a:t>). O estudo compreendeu a análise </a:t>
            </a:r>
            <a:r>
              <a:rPr lang="pt-BR" dirty="0">
                <a:cs typeface="Arial"/>
              </a:rPr>
              <a:t> </a:t>
            </a:r>
            <a:r>
              <a:rPr lang="pt-BR" dirty="0"/>
              <a:t>qualitativa das respostas abertas. Os participantes foram </a:t>
            </a:r>
            <a:r>
              <a:rPr lang="pt-BR" dirty="0">
                <a:cs typeface="Arial"/>
              </a:rPr>
              <a:t> </a:t>
            </a:r>
            <a:r>
              <a:rPr lang="pt-BR" dirty="0"/>
              <a:t>informados sobre os objetivos da pesquisa e concordaram em participar </a:t>
            </a:r>
            <a:r>
              <a:rPr lang="pt-BR" dirty="0">
                <a:cs typeface="Arial"/>
              </a:rPr>
              <a:t> </a:t>
            </a:r>
            <a:r>
              <a:rPr lang="pt-BR" dirty="0"/>
              <a:t>voluntariamente após a leitura do Termo de Consentimento Livre e Esclarecido. Foram incluídas pessoas </a:t>
            </a:r>
            <a:r>
              <a:rPr lang="pt-BR" u="sng" dirty="0"/>
              <a:t>&gt;</a:t>
            </a:r>
            <a:r>
              <a:rPr lang="pt-BR" dirty="0"/>
              <a:t> 18 anos, com diagnóstico de DC há </a:t>
            </a:r>
            <a:r>
              <a:rPr lang="pt-BR" u="sng" dirty="0"/>
              <a:t>&gt;</a:t>
            </a:r>
            <a:r>
              <a:rPr lang="pt-BR" dirty="0"/>
              <a:t> 1ano. Para a síntese temática, utilizamos a IA (</a:t>
            </a:r>
            <a:r>
              <a:rPr lang="pt-BR" dirty="0" err="1"/>
              <a:t>ChatGPT</a:t>
            </a:r>
            <a:r>
              <a:rPr lang="pt-BR" dirty="0"/>
              <a:t>) como ferramenta, a partir das perguntas norteadoras:  quais os os sentimentos mais frequentes relatados? Como amigos, família e colegas lidaram com o diagnóstico? Como é viver com a doença? O que gostaria de saber para melhorar o cuidado?</a:t>
            </a:r>
            <a:endParaRPr lang="pt-BR" dirty="0">
              <a:cs typeface="Arial"/>
            </a:endParaRPr>
          </a:p>
          <a:p>
            <a:pPr marL="1617345" indent="-1617345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dirty="0">
              <a:cs typeface="Arial"/>
            </a:endParaRPr>
          </a:p>
          <a:p>
            <a:pPr marL="1617345" indent="-1617345" algn="just">
              <a:lnSpc>
                <a:spcPct val="150000"/>
              </a:lnSpc>
              <a:spcBef>
                <a:spcPct val="0"/>
              </a:spcBef>
              <a:buNone/>
            </a:pPr>
            <a:endParaRPr lang="pt-BR" dirty="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None/>
            </a:pPr>
            <a:endParaRPr lang="pt-BR" altLang="pt-BR" sz="4000" dirty="0">
              <a:cs typeface="Arial"/>
            </a:endParaRPr>
          </a:p>
          <a:p>
            <a:pPr marL="1617345" indent="-1617345"/>
            <a:endParaRPr lang="pt-BR" altLang="pt-BR" dirty="0">
              <a:cs typeface="Arial"/>
            </a:endParaRPr>
          </a:p>
        </p:txBody>
      </p:sp>
      <p:sp>
        <p:nvSpPr>
          <p:cNvPr id="4100" name="Espaço Reservado para Conteúdo 3">
            <a:extLst>
              <a:ext uri="{FF2B5EF4-FFF2-40B4-BE49-F238E27FC236}">
                <a16:creationId xmlns:a16="http://schemas.microsoft.com/office/drawing/2014/main" id="{6551A179-304A-CC63-1603-7239D781442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6225481" y="9221901"/>
            <a:ext cx="14504988" cy="26136600"/>
          </a:xfrm>
        </p:spPr>
        <p:txBody>
          <a:bodyPr/>
          <a:lstStyle/>
          <a:p>
            <a:pPr marL="1617345" indent="-1617345" algn="ctr" eaLnBrk="1" hangingPunct="1">
              <a:spcBef>
                <a:spcPct val="0"/>
              </a:spcBef>
              <a:buFontTx/>
              <a:buNone/>
            </a:pPr>
            <a:endParaRPr lang="pt-BR" altLang="pt-BR" sz="6000" b="1">
              <a:cs typeface="Arial"/>
            </a:endParaRPr>
          </a:p>
          <a:p>
            <a:pPr marL="1617345" indent="-1617345" algn="ctr" eaLnBrk="1" hangingPunct="1">
              <a:spcBef>
                <a:spcPct val="0"/>
              </a:spcBef>
              <a:buFontTx/>
              <a:buNone/>
            </a:pPr>
            <a:endParaRPr lang="pt-BR" altLang="pt-BR" sz="6000" b="1">
              <a:cs typeface="Arial"/>
            </a:endParaRPr>
          </a:p>
          <a:p>
            <a:pPr marL="1617345" indent="-1617345"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/>
              <a:t>Resultados</a:t>
            </a:r>
            <a:endParaRPr lang="pt-BR">
              <a:cs typeface="Arial"/>
            </a:endParaRPr>
          </a:p>
          <a:p>
            <a:pPr marL="1617345" indent="-1617345" algn="just" eaLnBrk="1" hangingPunct="1">
              <a:spcBef>
                <a:spcPct val="0"/>
              </a:spcBef>
              <a:buFontTx/>
              <a:buNone/>
            </a:pPr>
            <a:endParaRPr lang="pt-BR" altLang="pt-BR" sz="2400" b="1">
              <a:cs typeface="Arial"/>
            </a:endParaRPr>
          </a:p>
          <a:p>
            <a:pPr marL="1617345" indent="-1617345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/>
              <a:t>A análise qualitativa revelou aspectos centrais relacionados às dificuldades </a:t>
            </a:r>
            <a:endParaRPr lang="pt-BR" altLang="pt-BR" b="1" dirty="0">
              <a:cs typeface="Arial"/>
            </a:endParaRPr>
          </a:p>
          <a:p>
            <a:pPr marL="1617345" indent="-1617345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t-BR"/>
              <a:t>enfrentadas, estratégias de enfrentamento e expectativas para o cuidado clínico </a:t>
            </a:r>
            <a:endParaRPr lang="pt-BR">
              <a:cs typeface="Arial"/>
            </a:endParaRPr>
          </a:p>
          <a:p>
            <a:pPr marL="1617345" indent="-1617345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t-BR"/>
              <a:t>(Quadro 1).</a:t>
            </a:r>
            <a:endParaRPr lang="pt-BR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eaLnBrk="1" hangingPunct="1">
              <a:spcBef>
                <a:spcPct val="0"/>
              </a:spcBef>
              <a:buFontTx/>
              <a:buNone/>
            </a:pPr>
            <a:endParaRPr lang="pt-BR" altLang="pt-BR" sz="4400">
              <a:cs typeface="Arial"/>
            </a:endParaRPr>
          </a:p>
          <a:p>
            <a:pPr marL="1617345" indent="-1617345" algn="ctr" eaLnBrk="1" hangingPunct="1">
              <a:spcBef>
                <a:spcPct val="0"/>
              </a:spcBef>
              <a:buNone/>
            </a:pPr>
            <a:endParaRPr lang="pt-BR" altLang="pt-BR" sz="6000" b="1" dirty="0"/>
          </a:p>
          <a:p>
            <a:pPr marL="1617345" indent="-1617345" algn="ctr">
              <a:spcBef>
                <a:spcPct val="0"/>
              </a:spcBef>
              <a:buNone/>
            </a:pPr>
            <a:endParaRPr lang="pt-BR" altLang="pt-BR" sz="6000" b="1" dirty="0"/>
          </a:p>
          <a:p>
            <a:pPr marL="1617345" indent="-1617345" algn="ctr">
              <a:spcBef>
                <a:spcPct val="0"/>
              </a:spcBef>
              <a:buNone/>
            </a:pPr>
            <a:r>
              <a:rPr lang="pt-BR" altLang="pt-BR" sz="6000" b="1"/>
              <a:t>Conclusões</a:t>
            </a:r>
            <a:endParaRPr lang="pt-BR">
              <a:ea typeface="Calibri"/>
            </a:endParaRPr>
          </a:p>
          <a:p>
            <a:pPr marL="1617345" indent="-1617345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>
                <a:ea typeface="Calibri"/>
                <a:cs typeface="Calibri"/>
              </a:rPr>
              <a:t>Os</a:t>
            </a:r>
            <a:r>
              <a:rPr lang="pt-BR">
                <a:latin typeface="Arial"/>
                <a:ea typeface="Calibri"/>
                <a:cs typeface="Calibri"/>
              </a:rPr>
              <a:t> resultados encontrados mostram a alta complexidade da adaptação à DC e </a:t>
            </a:r>
            <a:endParaRPr lang="pt-BR">
              <a:latin typeface="Arial"/>
              <a:ea typeface="Calibri"/>
              <a:cs typeface="Arial"/>
            </a:endParaRPr>
          </a:p>
          <a:p>
            <a:pPr marL="1617345" indent="-1617345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t-BR">
                <a:latin typeface="Arial"/>
                <a:ea typeface="Calibri"/>
                <a:cs typeface="Calibri"/>
              </a:rPr>
              <a:t>reforçam a importância de estudos que promovam não apenas a segurança </a:t>
            </a:r>
            <a:endParaRPr lang="pt-BR">
              <a:latin typeface="Arial"/>
              <a:ea typeface="Calibri"/>
              <a:cs typeface="Arial"/>
            </a:endParaRPr>
          </a:p>
          <a:p>
            <a:pPr marL="1617345" indent="-1617345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t-BR">
                <a:latin typeface="Arial"/>
                <a:ea typeface="Calibri"/>
                <a:cs typeface="Calibri"/>
              </a:rPr>
              <a:t>alimentar, mas também o bem-estar social e psicológico dos pacientes. O estudo </a:t>
            </a:r>
            <a:endParaRPr lang="pt-BR">
              <a:latin typeface="Arial"/>
              <a:ea typeface="Calibri"/>
              <a:cs typeface="Arial"/>
            </a:endParaRPr>
          </a:p>
          <a:p>
            <a:pPr marL="1617345" indent="-1617345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t-BR">
                <a:latin typeface="Arial"/>
                <a:ea typeface="Calibri"/>
                <a:cs typeface="Calibri"/>
              </a:rPr>
              <a:t>também destaca a relevância de um diálogo mais estreito entre a comunidade médica </a:t>
            </a:r>
            <a:endParaRPr lang="pt-BR">
              <a:latin typeface="Arial"/>
              <a:ea typeface="Calibri"/>
              <a:cs typeface="Arial"/>
            </a:endParaRPr>
          </a:p>
          <a:p>
            <a:pPr marL="1617345" indent="-1617345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t-BR">
                <a:latin typeface="Arial"/>
                <a:ea typeface="Calibri"/>
                <a:cs typeface="Calibri"/>
              </a:rPr>
              <a:t>e os pacientes, a fim de oferecer cuidados mais humanizados e eficazes.</a:t>
            </a:r>
            <a:endParaRPr lang="pt-BR">
              <a:cs typeface="Arial"/>
            </a:endParaRPr>
          </a:p>
          <a:p>
            <a:pPr marL="1617345" indent="-1617345"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 dirty="0"/>
              <a:t>Bibliografia</a:t>
            </a:r>
            <a:endParaRPr lang="pt-BR" altLang="pt-BR" sz="6000" b="1" dirty="0">
              <a:cs typeface="Arial"/>
            </a:endParaRPr>
          </a:p>
          <a:p>
            <a:pPr marL="1617345" indent="-1617345" algn="just">
              <a:lnSpc>
                <a:spcPct val="150000"/>
              </a:lnSpc>
              <a:buNone/>
            </a:pPr>
            <a:r>
              <a:rPr lang="pt-BR">
                <a:cs typeface="Arial"/>
              </a:rPr>
              <a:t>CRUCINSKY, AM; RODRIGUES, FC; VIEIRA, SC Acesso a alimentos seguros para </a:t>
            </a:r>
            <a:endParaRPr lang="pt-BR" dirty="0">
              <a:cs typeface="Arial"/>
            </a:endParaRPr>
          </a:p>
          <a:p>
            <a:pPr marL="1617345" indent="-1617345" algn="just">
              <a:lnSpc>
                <a:spcPct val="150000"/>
              </a:lnSpc>
              <a:buNone/>
            </a:pPr>
            <a:r>
              <a:rPr lang="pt-BR">
                <a:cs typeface="Arial"/>
              </a:rPr>
              <a:t>pacientes celíacos: desafios e impactos emocionais. </a:t>
            </a:r>
            <a:r>
              <a:rPr lang="pt-BR" i="1">
                <a:cs typeface="Arial"/>
              </a:rPr>
              <a:t>Revista Brasileira de Saúde e </a:t>
            </a:r>
          </a:p>
          <a:p>
            <a:pPr marL="1617345" indent="-1617345" algn="just">
              <a:lnSpc>
                <a:spcPct val="150000"/>
              </a:lnSpc>
              <a:buNone/>
            </a:pPr>
            <a:r>
              <a:rPr lang="pt-BR" i="1">
                <a:cs typeface="Arial"/>
              </a:rPr>
              <a:t>Nutrição</a:t>
            </a:r>
            <a:r>
              <a:rPr lang="pt-BR">
                <a:cs typeface="Arial"/>
              </a:rPr>
              <a:t> , v. 4, pág. 255-262, 2021. DOI : 10.1234 /rbsn.v10n4.2021</a:t>
            </a:r>
            <a:endParaRPr lang="pt-BR"/>
          </a:p>
          <a:p>
            <a:pPr marL="1617345" indent="-1617345" algn="just">
              <a:lnSpc>
                <a:spcPct val="150000"/>
              </a:lnSpc>
              <a:buNone/>
            </a:pPr>
            <a:r>
              <a:rPr lang="pt-BR">
                <a:cs typeface="Arial"/>
              </a:rPr>
              <a:t>HALLERT, C., et al (2002). Vivendo com doença celíaca: estudo controlado do fardo </a:t>
            </a:r>
            <a:endParaRPr lang="pt-BR" dirty="0">
              <a:cs typeface="Arial"/>
            </a:endParaRPr>
          </a:p>
          <a:p>
            <a:pPr marL="1617345" indent="-1617345" algn="just">
              <a:lnSpc>
                <a:spcPct val="150000"/>
              </a:lnSpc>
              <a:buNone/>
            </a:pPr>
            <a:r>
              <a:rPr lang="pt-BR">
                <a:cs typeface="Arial"/>
              </a:rPr>
              <a:t>da doença. </a:t>
            </a:r>
            <a:r>
              <a:rPr lang="en-US" i="1">
                <a:cs typeface="Arial"/>
              </a:rPr>
              <a:t>Scandinavian Journal of Gastroenterology</a:t>
            </a:r>
            <a:r>
              <a:rPr lang="en-US">
                <a:cs typeface="Arial"/>
              </a:rPr>
              <a:t> , </a:t>
            </a:r>
            <a:r>
              <a:rPr lang="en-US" i="1">
                <a:cs typeface="Arial"/>
              </a:rPr>
              <a:t>37</a:t>
            </a:r>
            <a:r>
              <a:rPr lang="en-US">
                <a:cs typeface="Arial"/>
              </a:rPr>
              <a:t> (1), 39–42. </a:t>
            </a:r>
            <a:endParaRPr lang="pt-BR">
              <a:cs typeface="Arial"/>
            </a:endParaRPr>
          </a:p>
          <a:p>
            <a:pPr marL="1617345" indent="-1617345" algn="just">
              <a:lnSpc>
                <a:spcPct val="150000"/>
              </a:lnSpc>
              <a:buNone/>
            </a:pPr>
            <a:r>
              <a:rPr lang="en-US" u="sng" dirty="0">
                <a:cs typeface="Arial"/>
                <a:hlinkClick r:id="rId2"/>
              </a:rPr>
              <a:t>https://doi.org/10.1080/003655202753387338</a:t>
            </a:r>
            <a:endParaRPr lang="pt-BR">
              <a:cs typeface="Arial"/>
            </a:endParaRPr>
          </a:p>
          <a:p>
            <a:pPr marL="1617345" indent="-1617345" algn="just">
              <a:lnSpc>
                <a:spcPct val="150000"/>
              </a:lnSpc>
              <a:buNone/>
            </a:pPr>
            <a:endParaRPr lang="pt-BR" dirty="0">
              <a:cs typeface="Arial"/>
            </a:endParaRPr>
          </a:p>
          <a:p>
            <a:pPr marL="1617345" indent="-1617345" algn="ctr" eaLnBrk="1" hangingPunct="1">
              <a:spcBef>
                <a:spcPct val="0"/>
              </a:spcBef>
              <a:buFontTx/>
              <a:buNone/>
            </a:pPr>
            <a:endParaRPr lang="pt-BR" altLang="pt-BR" sz="4000" b="1">
              <a:cs typeface="Arial"/>
            </a:endParaRPr>
          </a:p>
          <a:p>
            <a:pPr marL="1617345" indent="-1617345" algn="ctr" eaLnBrk="1" hangingPunct="1">
              <a:spcBef>
                <a:spcPct val="0"/>
              </a:spcBef>
              <a:buFontTx/>
              <a:buNone/>
            </a:pPr>
            <a:endParaRPr lang="pt-BR" altLang="pt-BR" sz="4000" b="1">
              <a:cs typeface="Arial"/>
            </a:endParaRPr>
          </a:p>
          <a:p>
            <a:pPr marL="1617345" indent="-1617345">
              <a:buFontTx/>
              <a:buChar char="•"/>
            </a:pPr>
            <a:endParaRPr lang="pt-BR" altLang="pt-BR">
              <a:cs typeface="Arial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AC1268BA-BD17-D777-29C0-D8CC24E34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836" y="6074336"/>
            <a:ext cx="16761030" cy="216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 anchor="t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altLang="pt-BR" sz="4500" dirty="0">
                <a:latin typeface="Arial"/>
                <a:cs typeface="Arial"/>
              </a:rPr>
              <a:t> </a:t>
            </a:r>
            <a:r>
              <a:rPr lang="pt-BR" sz="4500">
                <a:latin typeface="Arial"/>
                <a:cs typeface="Arial"/>
              </a:rPr>
              <a:t>Beatriz Ferreira Barbosa¹; Stephani Leonelo de Almeida¹; Luciana Meireles Pinto¹; Carlos Felipe Monteiro Jesus¹; Vanessa Guimarães Monteiro¹; Paula Vilhena Carnevale Vianna (Dra.)²</a:t>
            </a:r>
            <a:endParaRPr lang="pt-BR" sz="4500">
              <a:cs typeface="Arial"/>
            </a:endParaRPr>
          </a:p>
        </p:txBody>
      </p:sp>
      <p:sp>
        <p:nvSpPr>
          <p:cNvPr id="4102" name="CaixaDeTexto 1">
            <a:extLst>
              <a:ext uri="{FF2B5EF4-FFF2-40B4-BE49-F238E27FC236}">
                <a16:creationId xmlns:a16="http://schemas.microsoft.com/office/drawing/2014/main" id="{ED28E17F-8131-FE93-8FE9-55B463F5D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973" y="8712041"/>
            <a:ext cx="19300825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altLang="pt-BR" sz="7000" b="1" dirty="0">
                <a:latin typeface="Arial"/>
                <a:cs typeface="Arial"/>
              </a:rPr>
              <a:t>Anhembi Morumbi</a:t>
            </a:r>
            <a:endParaRPr lang="pt-BR" sz="7000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5500" dirty="0">
                <a:latin typeface="Arial"/>
                <a:cs typeface="Arial"/>
              </a:rPr>
              <a:t>Medicina, São José dos Campos, </a:t>
            </a:r>
            <a:r>
              <a:rPr lang="pt-BR" sz="5500" dirty="0" err="1">
                <a:latin typeface="Arial"/>
                <a:cs typeface="Arial"/>
              </a:rPr>
              <a:t>paulavianna@ulife.com.br</a:t>
            </a:r>
            <a:endParaRPr lang="pt-BR" altLang="pt-BR" sz="5500" dirty="0">
              <a:latin typeface="Arial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7200" dirty="0"/>
          </a:p>
        </p:txBody>
      </p:sp>
      <p:pic>
        <p:nvPicPr>
          <p:cNvPr id="4103" name="Imagem 6">
            <a:extLst>
              <a:ext uri="{FF2B5EF4-FFF2-40B4-BE49-F238E27FC236}">
                <a16:creationId xmlns:a16="http://schemas.microsoft.com/office/drawing/2014/main" id="{B475CC6F-579C-379B-47B2-A1A21635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300" y="4968875"/>
            <a:ext cx="5832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Tabela&#10;&#10;Descrição gerada automaticamente">
            <a:extLst>
              <a:ext uri="{FF2B5EF4-FFF2-40B4-BE49-F238E27FC236}">
                <a16:creationId xmlns:a16="http://schemas.microsoft.com/office/drawing/2014/main" id="{E78DC37E-8472-1E23-89D1-045B9F1F2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40" y="14456840"/>
            <a:ext cx="8408032" cy="127526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633</Words>
  <Application>Microsoft Macintosh PowerPoint</Application>
  <PresentationFormat>Personalizar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Design padrão</vt:lpstr>
      <vt:lpstr>QUALIDADE DE VIDA DE PESSOAS COM DIAGNÓSTICO DE DOENÇA CELÍACA: UMA PESQUISA QUALITATIVA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Paula</dc:creator>
  <cp:lastModifiedBy>PAULA VILHENA CARNEVALE VIANNA</cp:lastModifiedBy>
  <cp:revision>228</cp:revision>
  <dcterms:created xsi:type="dcterms:W3CDTF">2007-04-30T12:53:49Z</dcterms:created>
  <dcterms:modified xsi:type="dcterms:W3CDTF">2024-11-27T20:58:38Z</dcterms:modified>
</cp:coreProperties>
</file>