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9604950" cx="32404050"/>
  <p:notesSz cx="6662725" cy="9832975"/>
  <p:custDataLst>
    <p:tags r:id="rId7"/>
  </p:custDataLst>
  <p:defaultTextStyle>
    <a:defPPr lvl="0">
      <a:defRPr lang="pt-BR"/>
    </a:defPPr>
    <a:lvl1pPr defTabSz="914400" eaLnBrk="0" hangingPunct="0" indent="0" latinLnBrk="0" lvl="0" marL="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defTabSz="914400" eaLnBrk="0" hangingPunct="0" indent="0" latinLnBrk="0" lvl="1" marL="4572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defTabSz="914400" eaLnBrk="0" hangingPunct="0" indent="0" latinLnBrk="0" lvl="2" marL="9144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defTabSz="914400" eaLnBrk="0" hangingPunct="0" indent="0" latinLnBrk="0" lvl="3" marL="13716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defTabSz="914400" eaLnBrk="0" hangingPunct="0" indent="0" latinLnBrk="0" lvl="4" marL="18288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defTabSz="914400" eaLnBrk="0" hangingPunct="0" indent="0" latinLnBrk="0" lvl="5" marL="22860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defTabSz="914400" eaLnBrk="0" hangingPunct="0" indent="0" latinLnBrk="0" lvl="6" marL="27432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defTabSz="914400" eaLnBrk="0" hangingPunct="0" indent="0" latinLnBrk="0" lvl="7" marL="32004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defTabSz="914400" eaLnBrk="0" hangingPunct="0" indent="0" latinLnBrk="0" lvl="8" marL="3657600" rtl="0" algn="l" fontAlgn="base">
      <a:lnSpc>
        <a:spcPct val="100000"/>
      </a:lnSpc>
      <a:spcBef>
        <a:spcPct val="0"/>
      </a:spcBef>
      <a:spcAft>
        <a:spcPct val="0"/>
      </a:spcAft>
      <a:buNone/>
      <a:defRPr b="0" i="0" kern="1200" sz="8600" u="none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474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4B1A64-B31D-4A9D-B976-C38CF1E69A48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27/11/2024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3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de texto mestres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pt-BR" altLang="pt-BR" sz="1200" dirty="0"/>
              <a:t>‹nº›</a:t>
            </a:fld>
            <a:endParaRPr lang="pt-BR" altLang="pt-B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 vert="horz" wrap="square" lIns="431978" tIns="215989" rIns="431978" bIns="215989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318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620838" y="1585913"/>
            <a:ext cx="29162375" cy="6600825"/>
          </a:xfrm>
          <a:prstGeom prst="rect">
            <a:avLst/>
          </a:prstGeom>
          <a:noFill/>
          <a:ln w="9525">
            <a:noFill/>
          </a:ln>
        </p:spPr>
        <p:txBody>
          <a:bodyPr lIns="431978" tIns="215989" rIns="431978" bIns="215989" anchor="ctr" anchorCtr="0"/>
          <a:lstStyle/>
          <a:p>
            <a:pPr lvl="0"/>
            <a:r>
              <a:rPr lang="pt-BR" alt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620838" y="9240838"/>
            <a:ext cx="29162375" cy="26136600"/>
          </a:xfrm>
          <a:prstGeom prst="rect">
            <a:avLst/>
          </a:prstGeom>
          <a:noFill/>
          <a:ln w="9525">
            <a:noFill/>
          </a:ln>
        </p:spPr>
        <p:txBody>
          <a:bodyPr lIns="431978" tIns="215989" rIns="431978" bIns="215989"/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1978" tIns="215989" rIns="431978" bIns="215989" numCol="1" anchor="t" anchorCtr="0" compatLnSpc="1"/>
          <a:lstStyle>
            <a:lvl1pPr eaLnBrk="1" hangingPunct="1">
              <a:defRPr sz="68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1978" tIns="215989" rIns="431978" bIns="215989" numCol="1" anchor="t" anchorCtr="0" compatLnSpc="1"/>
          <a:lstStyle>
            <a:lvl1pPr algn="ctr" eaLnBrk="1" hangingPunct="1">
              <a:defRPr sz="68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1978" tIns="215989" rIns="431978" bIns="215989" numCol="1" anchor="t" anchorCtr="0" compatLnSpc="1"/>
          <a:lstStyle>
            <a:lvl1pPr algn="r">
              <a:defRPr sz="68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617980" indent="-1617980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405" indent="-1081405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580" indent="-1081405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755" indent="-1081405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9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81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3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5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5" name="Shape 6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Google Shape;6156;p1"/>
          <p:cNvSpPr txBox="1"/>
          <p:nvPr/>
        </p:nvSpPr>
        <p:spPr>
          <a:xfrm>
            <a:off x="2770981" y="5328903"/>
            <a:ext cx="268620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 Brayan, Vitor Silva e Pedro Souza</a:t>
            </a:r>
            <a:endParaRPr/>
          </a:p>
        </p:txBody>
      </p:sp>
      <p:sp>
        <p:nvSpPr>
          <p:cNvPr id="6157" name="Google Shape;6157;p1"/>
          <p:cNvSpPr txBox="1"/>
          <p:nvPr/>
        </p:nvSpPr>
        <p:spPr>
          <a:xfrm>
            <a:off x="1335088" y="9210675"/>
            <a:ext cx="137112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r>
              <a:t/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8" name="Google Shape;6158;p1"/>
          <p:cNvSpPr txBox="1"/>
          <p:nvPr/>
        </p:nvSpPr>
        <p:spPr>
          <a:xfrm>
            <a:off x="1508125" y="9374188"/>
            <a:ext cx="137193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r>
              <a:t/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9" name="Google Shape;6159;p1"/>
          <p:cNvSpPr txBox="1"/>
          <p:nvPr/>
        </p:nvSpPr>
        <p:spPr>
          <a:xfrm>
            <a:off x="1373187" y="8502493"/>
            <a:ext cx="13989000" cy="25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marR="339725" rtl="0" algn="just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chefe de Estado desempenha um papel crucial no avanço das políticas internas e externas de acordo com sua parcialidade ideológica, especialmente no âmbito da Política Externa. Prioridade em determinados alinhamentos internacionais e estratégias diversas nascem da visão de mundo, convicções pessoais, e valores do governante. O governo de Getúlio Vargas (1930-1945) representa um marco na história da política externa brasileira, uma postura de pragmatismo e nacionalismo e moldando as relações internacionais do país.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7980" lvl="0" marL="161798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b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  <a:p>
            <a:pPr indent="0" lvl="0" marL="0" marR="8001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objetivo geral deste trabalho é analisar o governo Vargas e a ideologia do chefe de Estado para compreender a relação entre ideologia e política externa brasileira.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r>
              <a:t/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/>
          </a:p>
          <a:p>
            <a:pPr indent="0" lvl="0" marL="0" marR="337820" rtl="0" algn="just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Foram utilizados neste trabalho científico o método qualitativo, que consiste na coleta de dados não numéricos para descrever e analisar fenômenos. A pesquisa se concentrou no estudo de caso do episódio particular do governo Vargas (1930-1945) através de pesquisa bibliográfica de estudos anteriores e documentos impressos, como livros.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7980" lvl="0" marL="161798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b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0" name="Google Shape;6160;p1"/>
          <p:cNvSpPr txBox="1"/>
          <p:nvPr/>
        </p:nvSpPr>
        <p:spPr>
          <a:xfrm>
            <a:off x="17068456" y="8390247"/>
            <a:ext cx="13719300" cy="3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67945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governo Vargas ilustra como as prioridades podem oscilar entre buscar investimentos do bloco dominante ou alinhar-se ideologicamente. Governos mais autônomos fortalecem o país em organismos multilaterais, enquanto líderes alinhados preferem acordos bilaterais. </a:t>
            </a:r>
            <a:r>
              <a:rPr lang="pt-BR" sz="5000"/>
              <a:t>A política externa brasileira é influenciada por fatores estruturais e conjunturais, como pressões do Congresso, interesses privados e questões geopolíticas. A ideologia define o tom inicial, mas o caso estudado foi principalmente moldado pelas pressões americanas, a proximidade geográfica com os Aliados e a insatisfação popular pelos ataques sofridos.</a:t>
            </a:r>
            <a:b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Conclui-se que a ideologia do chefe de Estado exerce influência significativa sobre a política externa brasileira, direcionando escolhas estratégicas de alianças e prioridades diplomáticas. </a:t>
            </a:r>
            <a:r>
              <a:rPr lang="pt-BR" sz="5000"/>
              <a:t>A análise do governo Vargas demonstra que, embora fatores externos e estruturais sejam determinantes, a visão ideológica do líder é um elemento crucial na definição do papel do Brasil no cenário internacional.</a:t>
            </a: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marR="294005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BOBBIO, N.; MARCO AURÉLIO NOGUEIRA. Direita e esquerda : razões e significados de uma distinção política. São Paulo: Editora Unesp, 2001.</a:t>
            </a:r>
            <a:b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CERVO, Amado Luiz; BUENO, Clodoaldo. História da Política Exterior do Brasil. Brasília: Editora UnB, 2002.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7980" lvl="0" marL="161798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b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Agradecemos à Dra. Rafaela Resende Sanches pela orientação e às instituições de pesquisa que contribuíram para este trabalho.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r>
              <a:t/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1" name="Google Shape;6161;p1"/>
          <p:cNvSpPr txBox="1"/>
          <p:nvPr/>
        </p:nvSpPr>
        <p:spPr>
          <a:xfrm>
            <a:off x="5673725" y="6067417"/>
            <a:ext cx="193008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pt-BR" sz="5000">
                <a:solidFill>
                  <a:schemeClr val="dk1"/>
                </a:solidFill>
              </a:rPr>
              <a:t>     </a:t>
            </a:r>
            <a: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 Universitário UNA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pt-BR" sz="5000">
                <a:solidFill>
                  <a:schemeClr val="dk1"/>
                </a:solidFill>
              </a:rPr>
              <a:t>       </a:t>
            </a:r>
            <a:r>
              <a:rPr b="0" i="0" lang="pt-BR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Relações Internacionais</a:t>
            </a:r>
            <a:endParaRPr b="0" i="0" sz="4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2" name="Google Shape;6162;p1"/>
          <p:cNvSpPr/>
          <p:nvPr/>
        </p:nvSpPr>
        <p:spPr>
          <a:xfrm>
            <a:off x="144780" y="-35560"/>
            <a:ext cx="32404200" cy="4829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038B7"/>
              </a:gs>
              <a:gs pos="50000">
                <a:srgbClr val="FFC137"/>
              </a:gs>
              <a:gs pos="70700">
                <a:srgbClr val="FFEDC3"/>
              </a:gs>
              <a:gs pos="100000">
                <a:srgbClr val="FFF2D9"/>
              </a:gs>
            </a:gsLst>
            <a:lin ang="2700006" scaled="0"/>
          </a:gradFill>
          <a:ln cap="flat" cmpd="sng" w="9525">
            <a:solidFill>
              <a:srgbClr val="2E2E97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0" i="0" lang="pt-BR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pt-BR" sz="7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TENDÊNCIA IDEOLÓGICA DO CHEFE DE ESTADO E A POLÍTICA EXTERNA BRASILEIRA: UM ESTUDO DA ERA VARGAS</a:t>
            </a:r>
            <a:endParaRPr b="1" i="0" sz="7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3" name="Google Shape;616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70263" y="33527344"/>
            <a:ext cx="9594898" cy="539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.xml" val="2337082150"/>
  <p:tag name="ppt/slideMasters/slideMaster1.xml" val="1693073995"/>
  <p:tag name="ppt/slideLayouts/slideLayout2.xml" val="3871983733"/>
  <p:tag name="ppt/slideLayouts/slideLayout1.xml" val="2683435222"/>
  <p:tag name="ppt/slideLayouts/slideLayout3.xml" val="3858795938"/>
  <p:tag name="ppt/slideLayouts/slideLayout4.xml" val="4035011094"/>
  <p:tag name="ppt/slideLayouts/slideLayout5.xml" val="3994020793"/>
  <p:tag name="ppt/slideLayouts/slideLayout6.xml" val="1655918435"/>
  <p:tag name="ppt/slideLayouts/slideLayout7.xml" val="3633080145"/>
  <p:tag name="ppt/slideLayouts/slideLayout9.xml" val="2044943136"/>
  <p:tag name="ppt/slideLayouts/slideLayout10.xml" val="222446851"/>
  <p:tag name="ppt/slideLayouts/slideLayout11.xml" val="3270006132"/>
  <p:tag name="ppt/slideLayouts/slideLayout8.xml" val="1537809802"/>
  <p:tag name="ppt/notesMasters/notesMaster1.xml" val="2092330183"/>
  <p:tag name="ppt/theme/theme1.xml" val="4288491834"/>
  <p:tag name="ppt/theme/theme2.xml" val="3099737931"/>
  <p:tag name="ppt/media/image1.png" val="1661233201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