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32404050" cy="39604950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09E"/>
    <a:srgbClr val="EC6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17" autoAdjust="0"/>
    <p:restoredTop sz="94660"/>
  </p:normalViewPr>
  <p:slideViewPr>
    <p:cSldViewPr>
      <p:cViewPr>
        <p:scale>
          <a:sx n="30" d="100"/>
          <a:sy n="30" d="100"/>
        </p:scale>
        <p:origin x="672" y="24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F635D61-AC81-0B79-F2DF-E60055B167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807E71-6DA1-9142-0587-1DC545064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741C63-0C9C-F14C-8B19-BFDD06421273}" type="datetimeFigureOut">
              <a:rPr lang="pt-BR"/>
              <a:pPr>
                <a:defRPr/>
              </a:pPr>
              <a:t>27/11/2024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5CE644-902F-CD92-F5B4-D8F3B3C84A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656CBE-2AB1-34F5-6C60-66A9FCA8A7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C9B022-8D82-6B47-A76F-595B04CCD8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FC302BA-6D07-4C05-907A-D82A73ECC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C4B940-8F26-F42E-CD80-AECE40C444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930C2A-7111-9B41-8A79-17386B0FB4A0}" type="datetimeFigureOut">
              <a:rPr lang="pt-BR"/>
              <a:pPr>
                <a:defRPr/>
              </a:pPr>
              <a:t>27/11/2024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3996210-BCEC-CEA0-491C-69C7710885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987561A-6891-66F3-3348-5F3E3F45B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472A1A-3EBA-DD33-4FE0-F6DD268AF8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36BABA-B2DA-BCCD-3444-B6A638B6B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9A626D-D35E-0445-B91C-EC4CA1437FC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2303125"/>
            <a:ext cx="27543125" cy="84899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2442488"/>
            <a:ext cx="22682200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096E0A-60DF-0C10-BC39-7D5012FD0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AB88E5-356E-AB52-3CA3-A0B732242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5D32C-AEA0-64BC-C406-6D0AD7614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A5C8-7EBD-0248-9146-0F1CCAEABD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743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4ED77-BF96-9CED-2865-ED7B7D6A8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891EA-E576-CB82-51EF-899A7F045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27CD04-A0A3-8782-91C8-43F55806AA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B7A4-D54D-024E-A98F-13B23AB4C8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82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585913"/>
            <a:ext cx="7289800" cy="3379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585913"/>
            <a:ext cx="21720175" cy="3379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3EB560-82D4-44D2-BC71-752E0CE9C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A87423-6C33-A62B-EAB4-075033053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5F1E4-29CB-CE4E-F344-109B603CC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0AC40-9673-BB45-A736-D8BCF2F657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229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C2DF57-7641-9CB5-FE8D-D058EA736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216A28-9C5B-5902-346C-22BDC5827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A8AF31-F149-EAAA-027C-199791613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020ED-448F-7E48-9A75-F3933A8746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309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5449213"/>
            <a:ext cx="275447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6786225"/>
            <a:ext cx="275447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39E330-7157-8CF3-7C89-3F091337C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E8D53A-B0EE-EDC7-2A7E-E22BB569E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40719-2C27-D178-28CF-F12B8A774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AC31F-2687-924C-924E-D161F7C618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682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9240838"/>
            <a:ext cx="14504987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9240838"/>
            <a:ext cx="14504988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382D9-F301-230B-E803-3815FFCBF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9E77A-706F-34EC-C243-62D9EBE33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27577-5639-ED6E-4691-226629DFC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F13C0-5CEC-3945-B6F9-F4CE3F3C1E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368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8864600"/>
            <a:ext cx="1431607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2560300"/>
            <a:ext cx="1431607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8864600"/>
            <a:ext cx="143224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2560300"/>
            <a:ext cx="143224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C38827-B040-FEF7-1B0D-554F3D4B7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EE0717-A67D-3DEC-806B-84C5A2B85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FDB806-843F-E429-F65A-5FA6C9630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82CC0-B750-AE4D-85B4-F6D78E9587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4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4C12D8-7408-8EAE-FEBA-DE6215D5E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70C1C2-02A2-5D26-A8BC-817D602B7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ED5F19-91F6-78F9-3FFC-7FA334D13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4C2B7-D3F0-1E4C-9C14-383793399E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249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F61848-70A7-2305-6A53-A8D1F753D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E2E4E3-0585-37BA-72B8-38D43B4A4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0BDAE7-1E09-53EA-A3C3-D9573DA37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30152-A455-F341-AA5E-FA21E91830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330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576388"/>
            <a:ext cx="10660062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576388"/>
            <a:ext cx="18113375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8288338"/>
            <a:ext cx="10660062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8173-C433-6A90-2774-37750027C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2B5E7-755B-B2FD-4786-43C2C6963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C7DBB-3617-C824-ED03-AD7B7B850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8324-BE6E-D644-912B-CD6826816D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701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7724100"/>
            <a:ext cx="19442112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8538"/>
            <a:ext cx="19442112" cy="2376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0995938"/>
            <a:ext cx="19442112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7C1B7-9542-962A-1225-BD514653E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17E08-89C8-4F32-284F-DECC2F3CB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7FB03-19A5-49AE-9620-A93A02EE2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F147-36D4-1947-8D19-60E2F987CC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356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4CD393-CA97-2817-A349-ED678C735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585913"/>
            <a:ext cx="291623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E44CED-7059-CA47-2ACF-B7B4C505E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9240838"/>
            <a:ext cx="29162375" cy="26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0105BF-E13A-8B17-727A-DB12814F6E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930266-A5E7-E181-49B4-0FFC500A1C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3238"/>
            <a:ext cx="102616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4CCCDA-EABE-248B-1A42-5F2D37D3F2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800"/>
            </a:lvl1pPr>
          </a:lstStyle>
          <a:p>
            <a:pPr>
              <a:defRPr/>
            </a:pPr>
            <a:fld id="{CD514DEB-8847-894A-90C5-F3E3BAD059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9pPr>
    </p:titleStyle>
    <p:bodyStyle>
      <a:lvl1pPr marL="1617663" indent="-1617663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6200" algn="l" defTabSz="43180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99088" indent="-1081088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18000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3438" indent="-1081088" algn="l" defTabSz="4318000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806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78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50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22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lavia.wagner@animaeducacao.com.b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8BD103DD-DB8B-0A1C-6159-E48DA0809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pt-BR" sz="5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ESTUDO SOBRE A META 15 DO PLANO NACIONAL DE EDUCAÇÃO (2014-2024)</a:t>
            </a: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b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pt-BR" altLang="pt-BR" dirty="0"/>
          </a:p>
        </p:txBody>
      </p:sp>
      <p:sp>
        <p:nvSpPr>
          <p:cNvPr id="4099" name="Espaço Reservado para Conteúdo 2">
            <a:extLst>
              <a:ext uri="{FF2B5EF4-FFF2-40B4-BE49-F238E27FC236}">
                <a16:creationId xmlns:a16="http://schemas.microsoft.com/office/drawing/2014/main" id="{7E5E9143-C7EE-1292-6C06-EF29D818AA1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20838" y="9240837"/>
            <a:ext cx="14504987" cy="2831160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000" b="1" dirty="0"/>
              <a:t>Introdução</a:t>
            </a:r>
            <a:endParaRPr lang="pt-BR" sz="2600" dirty="0"/>
          </a:p>
          <a:p>
            <a:pPr marL="108000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formação inicial de professores tem sido um tema central nas discussões sobre a qualidade da educação no Brasil. Com a aprovação do Plano Nacional de Educação (PNE) 2014-2024, por meio da Lei 13.005/2014, essa questão ganhou ainda mais relevância, especialmente no contexto da Meta 15, que trata da formação inicial dos professores da educação básica. A Meta 15 do PNE estabelece a necessidade de garantir que todos os professores da educação básica possuam formação específica de nível superior, obtida em curso de licenciatura na área de conhecimento em que atuam. O PNE (2014-2024) tem como objetivo principal a articulação do sistema nacional de educação, definindo diretrizes, metas e estratégias que orientam a educação brasileira. Entre suas diretrizes, destaca-se a valorização dos profissionais da educação, que inclui a formação inicial como um dos pilares para a melhoria da qualidade do ensino. A Meta 15, em particular, visa assegurar que todos os professores da educação básica tenham formação adequada, promovendo uma educação pública de qualidade, social, equitativa, inclusiva e democrática.</a:t>
            </a:r>
            <a:r>
              <a:rPr lang="pt-BR" sz="2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080000" indent="0" algn="just" eaLnBrk="1" hangingPunct="1">
              <a:spcBef>
                <a:spcPct val="0"/>
              </a:spcBef>
              <a:buNone/>
            </a:pPr>
            <a:endParaRPr lang="pt-BR" altLang="pt-BR" sz="2600" dirty="0">
              <a:latin typeface="Arial" panose="020B0604020202020204" pitchFamily="34" charset="0"/>
            </a:endParaRPr>
          </a:p>
          <a:p>
            <a:pPr marL="1080000" indent="0" algn="just" eaLnBrk="1" hangingPunct="1">
              <a:spcBef>
                <a:spcPct val="0"/>
              </a:spcBef>
              <a:buNone/>
            </a:pPr>
            <a:endParaRPr lang="pt-BR" altLang="pt-BR" sz="26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000" b="1" dirty="0"/>
              <a:t>Objetivos</a:t>
            </a:r>
            <a:endParaRPr lang="pt-BR" altLang="pt-BR" sz="4400" dirty="0"/>
          </a:p>
          <a:p>
            <a:pPr marL="108000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2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objetivo do presente artigo foi levantar os estudos dos últimos dez anos (2014-2024) sobre a meta 15 do PNE, para analisar os desafios para a efetivação da meta. </a:t>
            </a:r>
            <a:r>
              <a:rPr lang="pt-BR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relevância deste estudo se justifica pela necessidade de refletir sobre os resultados alcançados e identificar os pontos que ainda precisam ser desenvolvidos, especialmente no momento em que se planeja o novo PNE (2024-2034).</a:t>
            </a:r>
            <a:endParaRPr lang="pt-BR" sz="2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80000" indent="0" eaLnBrk="1" hangingPunct="1">
              <a:spcBef>
                <a:spcPct val="0"/>
              </a:spcBef>
              <a:buFontTx/>
              <a:buNone/>
            </a:pPr>
            <a:endParaRPr lang="pt-BR" altLang="pt-BR" sz="26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000" b="1" dirty="0"/>
              <a:t>Metodologia</a:t>
            </a:r>
            <a:endParaRPr lang="pt-BR" altLang="pt-BR" sz="6000" b="1" dirty="0"/>
          </a:p>
          <a:p>
            <a:pPr marL="1080000" indent="0" algn="just">
              <a:lnSpc>
                <a:spcPct val="150000"/>
              </a:lnSpc>
              <a:buNone/>
            </a:pPr>
            <a:r>
              <a:rPr lang="pt-BR" sz="2600" spc="15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Conforme mencionado, a pesquisa foi conduzida com o objetivo de analisar a meta 15 do Plano Nacional de Educação (PNE) referente à formação inicial dos professores da educação básica. Para isso, foi realizada uma revisão sistemática de literatura nas bases de dados BDTD  e </a:t>
            </a:r>
            <a:r>
              <a:rPr lang="pt-BR" sz="2600" spc="15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pt-BR" sz="2600" spc="15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abrangendo o período de 2014 a 2024.</a:t>
            </a:r>
          </a:p>
          <a:p>
            <a:pPr marL="1080000" indent="0" algn="just">
              <a:lnSpc>
                <a:spcPct val="150000"/>
              </a:lnSpc>
              <a:buNone/>
            </a:pPr>
            <a:r>
              <a:rPr lang="pt-BR" sz="2600" spc="15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 procedimentos incluíram a seleção de descritores específicos: “Plano Nacional de Educação (2014) AND meta 15 OR formação inicial AND professores da educação básica”. A busca resultou em 8 estudos relevantes, que foram analisados qualitativamente.</a:t>
            </a:r>
          </a:p>
          <a:p>
            <a:pPr marL="1080000" indent="0" algn="just">
              <a:lnSpc>
                <a:spcPct val="150000"/>
              </a:lnSpc>
              <a:buNone/>
            </a:pPr>
            <a:r>
              <a:rPr lang="pt-BR" sz="2600" spc="15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 dados identificaram padrões e tendências, permitindo uma compreensão aprofundada dos desafios e avanços na formação inicial dos professores da educação básica. Os resultados foram apresentados por meio de uma descrição detalhada e análise comparativa com a literatura especializada.</a:t>
            </a:r>
          </a:p>
          <a:p>
            <a:pPr marL="1080000" indent="0" algn="just">
              <a:lnSpc>
                <a:spcPct val="150000"/>
              </a:lnSpc>
              <a:buNone/>
            </a:pPr>
            <a:endParaRPr lang="pt-BR" sz="2600" spc="15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080000" indent="0">
              <a:buNone/>
            </a:pPr>
            <a:r>
              <a:rPr lang="pt-BR" altLang="pt-BR" sz="2600" dirty="0"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pt-BR" altLang="pt-BR" dirty="0"/>
          </a:p>
        </p:txBody>
      </p:sp>
      <p:sp>
        <p:nvSpPr>
          <p:cNvPr id="4100" name="Espaço Reservado para Conteúdo 3">
            <a:extLst>
              <a:ext uri="{FF2B5EF4-FFF2-40B4-BE49-F238E27FC236}">
                <a16:creationId xmlns:a16="http://schemas.microsoft.com/office/drawing/2014/main" id="{9EA57FEE-0034-9F72-8192-0BF0CDC3136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6278226" y="9291811"/>
            <a:ext cx="14504988" cy="295567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000" b="1" dirty="0">
                <a:latin typeface="Arial Corpo"/>
              </a:rPr>
              <a:t>Resultados</a:t>
            </a:r>
            <a:endParaRPr lang="pt-BR" altLang="pt-BR" sz="5000" dirty="0">
              <a:latin typeface="Arial Corp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5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000" b="1" dirty="0"/>
              <a:t>Conclusões</a:t>
            </a:r>
            <a:endParaRPr lang="pt-BR" altLang="pt-BR" sz="6000" b="1" dirty="0"/>
          </a:p>
          <a:p>
            <a:pPr marL="10800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 base nos resultados obtidos, os autores concluíram que a formação inicial dos professores da educação básica no Brasil enfrenta desafios significativos, especialmente no que diz respeito à superação do modelo tecnicista. </a:t>
            </a:r>
          </a:p>
          <a:p>
            <a:pPr marL="10800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achados desta pesquisa são relevantes para o planejamento do novo Plano Nacional de Educação (2024-2034).  </a:t>
            </a:r>
          </a:p>
          <a:p>
            <a:pPr marL="10800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ausência de uma política nacional estruturada desvaloriza a profissão e compromete o desenvolvimento profissional dos docentes. É urgente a implementação de políticas educacionais que reconheçam o valor da formação de professores.</a:t>
            </a:r>
            <a:r>
              <a:rPr lang="pt-BR" sz="2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Constatou-se que a Meta 15 não foi integralmente atingida e que sua efetivação requer uma política nacional de formação colaborativa entre os entes federativos e o envolvimento da sociedade civil.</a:t>
            </a:r>
            <a:endParaRPr lang="pt-BR" altLang="pt-BR" sz="2600" b="1" dirty="0">
              <a:latin typeface="Arial" panose="020B0604020202020204" pitchFamily="34" charset="0"/>
            </a:endParaRPr>
          </a:p>
          <a:p>
            <a:pPr marL="108000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26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000" b="1" dirty="0"/>
              <a:t>Bibliografia</a:t>
            </a:r>
            <a:endParaRPr lang="pt-BR" sz="1500" dirty="0">
              <a:latin typeface="Arial "/>
            </a:endParaRPr>
          </a:p>
          <a:p>
            <a:pPr marL="0" indent="0" algn="just">
              <a:buNone/>
            </a:pPr>
            <a:endParaRPr lang="pt-BR" sz="1600" dirty="0">
              <a:latin typeface="Arial "/>
            </a:endParaRP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Avaliação do INEP sobre as 20 Metas: https://www12.senado.leg.br/noticias/</a:t>
            </a:r>
            <a:r>
              <a:rPr lang="pt-BR" sz="1200" dirty="0" err="1">
                <a:latin typeface="Arial" panose="020B0604020202020204" pitchFamily="34" charset="0"/>
              </a:rPr>
              <a:t>materias</a:t>
            </a:r>
            <a:r>
              <a:rPr lang="pt-BR" sz="1200" dirty="0">
                <a:latin typeface="Arial" panose="020B0604020202020204" pitchFamily="34" charset="0"/>
              </a:rPr>
              <a:t>/2023/02/17/as-20-metas-do-pne-e-a-avaliacao-do-inep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 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LOCATELLI, Cleomar. O (DES) COMPROMETIMENTO DOS PLANOS MUNICIPAIS DE EDUCAÇÃO COM A FORMAÇÃO DOCENTE ESPECÍFICA DE NÍVEL SUPERIOR. Educação em Revista, v. 37, p. e24551, 2021.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 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LÜCK, Heloísa. A evolução da gestão educacional a partir de mudança paradigmática 2009. Acessado em 25/08/2024, v. 15, 2017.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 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LÜCK, Heloisa. Dimensões de gestão escolar e suas competências. Curitiba: Positivo, 2009.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 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MATOS, Emanuelle Oliveira Da Fonseca et al.. A atuação da gestão escolar na formação continuada dos professores. Anais VII CONEDU - Edição Online... Campina Grande: Realize Editora, 2020. Disponível em: &lt;https://</a:t>
            </a:r>
            <a:r>
              <a:rPr lang="pt-BR" sz="1200" dirty="0" err="1">
                <a:latin typeface="Arial" panose="020B0604020202020204" pitchFamily="34" charset="0"/>
              </a:rPr>
              <a:t>editorarealize.com.br</a:t>
            </a:r>
            <a:r>
              <a:rPr lang="pt-BR" sz="1200" dirty="0">
                <a:latin typeface="Arial" panose="020B0604020202020204" pitchFamily="34" charset="0"/>
              </a:rPr>
              <a:t>/artigo/visualizar/67504&gt;. Acesso em: 04/07/2024 17:47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 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MARCONDES, Emília Fernandes de Oliveira et al. Quem quer ser professor? A perspectiva dos bolsistas egressos UFRRJ sobre o Programa Institucional de Bolsa de Iniciação à Docência. 2017.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 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PINHEIRO, Maria </a:t>
            </a:r>
            <a:r>
              <a:rPr lang="pt-BR" sz="1200" dirty="0" err="1">
                <a:latin typeface="Arial" panose="020B0604020202020204" pitchFamily="34" charset="0"/>
              </a:rPr>
              <a:t>Gracilene</a:t>
            </a:r>
            <a:r>
              <a:rPr lang="pt-BR" sz="1200" dirty="0">
                <a:latin typeface="Arial" panose="020B0604020202020204" pitchFamily="34" charset="0"/>
              </a:rPr>
              <a:t> de Carvalho; SERRAZINA, Maria de Lurdes; SILVA, Angélica da Fontoura Garcia. Desenvolvimento Profissional de uma Professora dos Anos Iniciais do Ensino Fundamental no Tema Probabilidade. </a:t>
            </a:r>
            <a:r>
              <a:rPr lang="pt-BR" sz="1200" dirty="0" err="1">
                <a:latin typeface="Arial" panose="020B0604020202020204" pitchFamily="34" charset="0"/>
              </a:rPr>
              <a:t>Bolema</a:t>
            </a:r>
            <a:r>
              <a:rPr lang="pt-BR" sz="1200" dirty="0">
                <a:latin typeface="Arial" panose="020B0604020202020204" pitchFamily="34" charset="0"/>
              </a:rPr>
              <a:t>: Boletim de Educação Matemática, v. 33, p. 1175-1194, 2019.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 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SANTOS, </a:t>
            </a:r>
            <a:r>
              <a:rPr lang="pt-BR" sz="1200" dirty="0" err="1">
                <a:latin typeface="Arial" panose="020B0604020202020204" pitchFamily="34" charset="0"/>
              </a:rPr>
              <a:t>Gicélia</a:t>
            </a:r>
            <a:r>
              <a:rPr lang="pt-BR" sz="1200" dirty="0">
                <a:latin typeface="Arial" panose="020B0604020202020204" pitchFamily="34" charset="0"/>
              </a:rPr>
              <a:t> Maria de Oliveira. Um olhar sobre a política de formação de professores de Física no Brasil. 2018.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 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SILVA NETO, </a:t>
            </a:r>
            <a:r>
              <a:rPr lang="pt-BR" sz="1200" dirty="0" err="1">
                <a:latin typeface="Arial" panose="020B0604020202020204" pitchFamily="34" charset="0"/>
              </a:rPr>
              <a:t>Nathanael</a:t>
            </a:r>
            <a:r>
              <a:rPr lang="pt-BR" sz="1200" dirty="0">
                <a:latin typeface="Arial" panose="020B0604020202020204" pitchFamily="34" charset="0"/>
              </a:rPr>
              <a:t> da Cruz et al. A política da Capes para a formação de professores da educação básica e os indicadores do Plano Nacional de Educação 2014-2024. 2022.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 </a:t>
            </a:r>
          </a:p>
          <a:p>
            <a:pPr marL="1080000" indent="0" algn="just">
              <a:buNone/>
            </a:pPr>
            <a:r>
              <a:rPr lang="pt-BR" sz="1200" dirty="0">
                <a:latin typeface="Arial" panose="020B0604020202020204" pitchFamily="34" charset="0"/>
              </a:rPr>
              <a:t>SOUZA, Carla do Carmo. O (</a:t>
            </a:r>
            <a:r>
              <a:rPr lang="pt-BR" sz="1200" dirty="0" err="1">
                <a:latin typeface="Arial" panose="020B0604020202020204" pitchFamily="34" charset="0"/>
              </a:rPr>
              <a:t>des</a:t>
            </a:r>
            <a:r>
              <a:rPr lang="pt-BR" sz="1200" dirty="0">
                <a:latin typeface="Arial" panose="020B0604020202020204" pitchFamily="34" charset="0"/>
              </a:rPr>
              <a:t>) alinhamento entre o Plano Nacional de Educação (PNE) e o Plano Municipal de Educação (PME) de Juiz de Fora: limites, contradições e possibilidades para uma gestão democrática. 2020.</a:t>
            </a:r>
            <a:endParaRPr lang="pt-BR" altLang="pt-BR" sz="1200" b="1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pt-BR" altLang="pt-BR" sz="2600" b="1" dirty="0">
              <a:latin typeface="Arial Black" panose="020B0604020202020204" pitchFamily="34" charset="0"/>
            </a:endParaRPr>
          </a:p>
          <a:p>
            <a:pPr marL="0" indent="0" algn="ctr">
              <a:buNone/>
            </a:pPr>
            <a:r>
              <a:rPr lang="pt-BR" altLang="pt-BR" sz="5000" b="1" dirty="0">
                <a:latin typeface="Arial "/>
              </a:rPr>
              <a:t>Agradecimento</a:t>
            </a:r>
          </a:p>
          <a:p>
            <a:pPr marL="1080000" indent="0" algn="just">
              <a:buNone/>
            </a:pPr>
            <a:r>
              <a:rPr lang="pt-BR" altLang="pt-BR" sz="2600" dirty="0">
                <a:latin typeface="Arial" panose="020B0604020202020204" pitchFamily="34" charset="0"/>
              </a:rPr>
              <a:t>O trabalho teve a concessão de Bolsa UNIEDU/SC, Bolsa de iniciação cientifica </a:t>
            </a:r>
            <a:r>
              <a:rPr lang="pt-BR" altLang="pt-BR" sz="2600" dirty="0" err="1">
                <a:latin typeface="Arial" panose="020B0604020202020204" pitchFamily="34" charset="0"/>
              </a:rPr>
              <a:t>Prociência</a:t>
            </a:r>
            <a:r>
              <a:rPr lang="pt-BR" altLang="pt-BR" sz="2600" dirty="0">
                <a:latin typeface="Arial" panose="020B0604020202020204" pitchFamily="34" charset="0"/>
              </a:rPr>
              <a:t>/ Ânima. 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pt-BR" altLang="pt-BR" sz="1000" b="1" dirty="0">
              <a:latin typeface="Arial 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FCCDD034-1FBF-38D7-EFE7-41E697AF8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01" y="3751231"/>
            <a:ext cx="19082119" cy="314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pt-BR" sz="4400" dirty="0"/>
              <a:t>Janaína </a:t>
            </a:r>
            <a:r>
              <a:rPr lang="pt-BR" sz="4400" dirty="0" err="1"/>
              <a:t>Preve</a:t>
            </a:r>
            <a:r>
              <a:rPr lang="pt-BR" sz="4400" dirty="0"/>
              <a:t> Costa; Priscila Pereira Corrêa; Julia Fernandes Jerônimo; Emiliana Oro Brandão; </a:t>
            </a:r>
            <a:r>
              <a:rPr lang="pt-BR" sz="4400" b="0" i="0" dirty="0">
                <a:effectLst/>
                <a:latin typeface="Noto Sans" panose="020B0502040504020204" pitchFamily="34" charset="0"/>
              </a:rPr>
              <a:t>Maria Fernanda da Rosa de Avila; </a:t>
            </a:r>
          </a:p>
          <a:p>
            <a:pPr algn="ctr">
              <a:buNone/>
            </a:pPr>
            <a:r>
              <a:rPr lang="pt-BR" sz="4400" b="1" dirty="0"/>
              <a:t>Flavia Wagner (Dra.)</a:t>
            </a:r>
          </a:p>
          <a:p>
            <a:pPr algn="ctr"/>
            <a:endParaRPr lang="pt-BR" sz="4800" dirty="0"/>
          </a:p>
        </p:txBody>
      </p:sp>
      <p:sp>
        <p:nvSpPr>
          <p:cNvPr id="4102" name="CaixaDeTexto 1">
            <a:extLst>
              <a:ext uri="{FF2B5EF4-FFF2-40B4-BE49-F238E27FC236}">
                <a16:creationId xmlns:a16="http://schemas.microsoft.com/office/drawing/2014/main" id="{5E5A741C-EFA7-9B8D-2F13-C1106A5A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414" y="5976939"/>
            <a:ext cx="193008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/>
              <a:t>Universidade do Sul de Santa Catarina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/>
              <a:t>Psicologia e PPGE/Unisul TB, </a:t>
            </a:r>
            <a:r>
              <a:rPr lang="pt-BR" altLang="pt-BR" sz="4400" dirty="0">
                <a:hlinkClick r:id="rId2"/>
              </a:rPr>
              <a:t>flavia.wagner@animaeducacao.com.br</a:t>
            </a:r>
            <a:r>
              <a:rPr lang="pt-BR" altLang="pt-BR" sz="4400" dirty="0"/>
              <a:t> </a:t>
            </a:r>
          </a:p>
        </p:txBody>
      </p:sp>
      <p:pic>
        <p:nvPicPr>
          <p:cNvPr id="4103" name="Imagem 6">
            <a:extLst>
              <a:ext uri="{FF2B5EF4-FFF2-40B4-BE49-F238E27FC236}">
                <a16:creationId xmlns:a16="http://schemas.microsoft.com/office/drawing/2014/main" id="{032AE68D-0E19-FDE9-F47A-520DB849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612" y="3751231"/>
            <a:ext cx="6624875" cy="409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D5251C83-189D-92C1-DBDC-59B42093A394}"/>
              </a:ext>
            </a:extLst>
          </p:cNvPr>
          <p:cNvSpPr/>
          <p:nvPr/>
        </p:nvSpPr>
        <p:spPr bwMode="auto">
          <a:xfrm>
            <a:off x="17380847" y="10936598"/>
            <a:ext cx="3528392" cy="2340260"/>
          </a:xfrm>
          <a:prstGeom prst="ellipse">
            <a:avLst/>
          </a:prstGeom>
          <a:solidFill>
            <a:srgbClr val="EC6136"/>
          </a:solidFill>
          <a:ln>
            <a:solidFill>
              <a:srgbClr val="BE209E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pt-BR" sz="1600" b="1" dirty="0"/>
          </a:p>
          <a:p>
            <a:pPr algn="ctr"/>
            <a:r>
              <a:rPr lang="pt-BR" sz="1550" b="1" dirty="0"/>
              <a:t>Pesquisa 1</a:t>
            </a:r>
          </a:p>
          <a:p>
            <a:pPr algn="ctr"/>
            <a:r>
              <a:rPr lang="pt-BR" sz="1500" dirty="0"/>
              <a:t>Analisou planos municipais de educação no Norte do Tocantins, destacando um compromisso parcial com a Meta 15 do PNE e uma abordagem tecnicista.</a:t>
            </a:r>
          </a:p>
          <a:p>
            <a:pPr marL="0" marR="0" indent="0" defTabSz="431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C77BAC-B260-9A58-2A37-218C74DAFA9F}"/>
              </a:ext>
            </a:extLst>
          </p:cNvPr>
          <p:cNvSpPr/>
          <p:nvPr/>
        </p:nvSpPr>
        <p:spPr bwMode="auto">
          <a:xfrm>
            <a:off x="21835922" y="10936598"/>
            <a:ext cx="3528392" cy="2340260"/>
          </a:xfrm>
          <a:prstGeom prst="ellipse">
            <a:avLst/>
          </a:prstGeom>
          <a:solidFill>
            <a:srgbClr val="EC6136"/>
          </a:solidFill>
          <a:ln>
            <a:solidFill>
              <a:srgbClr val="BE209E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/>
              <a:t>Pesquisa 2</a:t>
            </a:r>
          </a:p>
          <a:p>
            <a:pPr algn="ctr"/>
            <a:r>
              <a:rPr lang="pt-BR" sz="1500" dirty="0"/>
              <a:t>Estudou a BNC-Formação (2019) e concluiu que adota uma visão tecnicista e pragmatista, com excessiva normatização dos currículos.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9F4FF4-C841-207C-4264-5723CA962993}"/>
              </a:ext>
            </a:extLst>
          </p:cNvPr>
          <p:cNvSpPr txBox="1"/>
          <p:nvPr/>
        </p:nvSpPr>
        <p:spPr>
          <a:xfrm>
            <a:off x="22297622" y="14852034"/>
            <a:ext cx="2466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/>
              <a:t>Pesquisas analisadas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B169C9F-3835-7047-A8C0-DB6F2AC30EDB}"/>
              </a:ext>
            </a:extLst>
          </p:cNvPr>
          <p:cNvSpPr/>
          <p:nvPr/>
        </p:nvSpPr>
        <p:spPr bwMode="auto">
          <a:xfrm>
            <a:off x="26309567" y="10936598"/>
            <a:ext cx="3528392" cy="2340260"/>
          </a:xfrm>
          <a:prstGeom prst="ellipse">
            <a:avLst/>
          </a:prstGeom>
          <a:solidFill>
            <a:srgbClr val="EC6136"/>
          </a:solidFill>
          <a:ln>
            <a:solidFill>
              <a:srgbClr val="BE209E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/>
              <a:t>Pesquisa 3</a:t>
            </a:r>
          </a:p>
          <a:p>
            <a:pPr algn="ctr"/>
            <a:r>
              <a:rPr lang="pt-BR" sz="1500" dirty="0"/>
              <a:t>Avaliou a percepção de egressos do PIBID na UFRRJ, constatando que o programa ajuda na formação, mas não garante a escolha pela docência.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91BBD4B-0440-7FEA-3EF8-8F0198B1F77B}"/>
              </a:ext>
            </a:extLst>
          </p:cNvPr>
          <p:cNvSpPr/>
          <p:nvPr/>
        </p:nvSpPr>
        <p:spPr bwMode="auto">
          <a:xfrm>
            <a:off x="17380847" y="14124694"/>
            <a:ext cx="3528392" cy="2340260"/>
          </a:xfrm>
          <a:prstGeom prst="ellipse">
            <a:avLst/>
          </a:prstGeom>
          <a:solidFill>
            <a:srgbClr val="EC6136"/>
          </a:solidFill>
          <a:ln>
            <a:solidFill>
              <a:srgbClr val="BE209E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/>
              <a:t>Pesquisa 4</a:t>
            </a:r>
          </a:p>
          <a:p>
            <a:pPr algn="ctr"/>
            <a:r>
              <a:rPr lang="pt-BR" sz="1500" dirty="0"/>
              <a:t>Analisou metas do PNE, como erradicação do analfabetismo e formação docente, apontando necessidade de mais contratações e planos de carreira.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4D72B18-7FCB-4A69-00BB-D2064CAB88F0}"/>
              </a:ext>
            </a:extLst>
          </p:cNvPr>
          <p:cNvSpPr/>
          <p:nvPr/>
        </p:nvSpPr>
        <p:spPr bwMode="auto">
          <a:xfrm>
            <a:off x="26275647" y="14124694"/>
            <a:ext cx="3528392" cy="2340260"/>
          </a:xfrm>
          <a:prstGeom prst="ellipse">
            <a:avLst/>
          </a:prstGeom>
          <a:solidFill>
            <a:srgbClr val="EC6136"/>
          </a:solidFill>
          <a:ln>
            <a:solidFill>
              <a:srgbClr val="BE209E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/>
              <a:t>Pesquisa 5</a:t>
            </a:r>
          </a:p>
          <a:p>
            <a:pPr algn="ctr"/>
            <a:r>
              <a:rPr lang="pt-BR" sz="1500" dirty="0"/>
              <a:t>Focou nos programas PIBID e </a:t>
            </a:r>
            <a:r>
              <a:rPr lang="pt-BR" sz="1500" dirty="0" err="1"/>
              <a:t>Parfor</a:t>
            </a:r>
            <a:r>
              <a:rPr lang="pt-BR" sz="1500" dirty="0"/>
              <a:t>, evidenciando a descontinuidade e falta de articulação nas ações da Capes para cumprir metas do PNE.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69010A1-4E32-BD52-3183-D9325D32A22E}"/>
              </a:ext>
            </a:extLst>
          </p:cNvPr>
          <p:cNvSpPr/>
          <p:nvPr/>
        </p:nvSpPr>
        <p:spPr bwMode="auto">
          <a:xfrm>
            <a:off x="17380847" y="17312790"/>
            <a:ext cx="3528392" cy="2340260"/>
          </a:xfrm>
          <a:prstGeom prst="ellipse">
            <a:avLst/>
          </a:prstGeom>
          <a:solidFill>
            <a:srgbClr val="EC6136"/>
          </a:solidFill>
          <a:ln>
            <a:solidFill>
              <a:srgbClr val="BE209E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/>
              <a:t>Pesquisa 6</a:t>
            </a:r>
          </a:p>
          <a:p>
            <a:pPr algn="ctr"/>
            <a:r>
              <a:rPr lang="pt-BR" sz="1500" dirty="0"/>
              <a:t>Revisou o cumprimento do PNE (2014-2024), destacando desafios persistentes e o não alcance da Meta 15.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A23802D-B4C0-92A1-8AA5-376916BD88BF}"/>
              </a:ext>
            </a:extLst>
          </p:cNvPr>
          <p:cNvSpPr/>
          <p:nvPr/>
        </p:nvSpPr>
        <p:spPr bwMode="auto">
          <a:xfrm>
            <a:off x="21768081" y="17319762"/>
            <a:ext cx="3528392" cy="2340260"/>
          </a:xfrm>
          <a:prstGeom prst="ellipse">
            <a:avLst/>
          </a:prstGeom>
          <a:solidFill>
            <a:srgbClr val="EC6136"/>
          </a:solidFill>
          <a:ln>
            <a:solidFill>
              <a:srgbClr val="BE209E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/>
              <a:t>Pesquisa 7</a:t>
            </a:r>
          </a:p>
          <a:p>
            <a:pPr algn="ctr"/>
            <a:r>
              <a:rPr lang="pt-BR" sz="1500" dirty="0"/>
              <a:t>Estudou o PNE e PME de Juiz de Fora/MG, ressaltando limites no cumprimento das metas devido às restrições do Pacto Federativo.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D6A3D03-30A7-8B78-6290-AB4FB2D3E5B7}"/>
              </a:ext>
            </a:extLst>
          </p:cNvPr>
          <p:cNvSpPr/>
          <p:nvPr/>
        </p:nvSpPr>
        <p:spPr bwMode="auto">
          <a:xfrm>
            <a:off x="26399095" y="17312790"/>
            <a:ext cx="3528392" cy="2340260"/>
          </a:xfrm>
          <a:prstGeom prst="ellipse">
            <a:avLst/>
          </a:prstGeom>
          <a:solidFill>
            <a:srgbClr val="EC6136"/>
          </a:solidFill>
          <a:ln>
            <a:solidFill>
              <a:srgbClr val="BE209E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500" b="1" dirty="0"/>
              <a:t>Pesquisa 8</a:t>
            </a:r>
          </a:p>
          <a:p>
            <a:pPr algn="ctr"/>
            <a:r>
              <a:rPr lang="pt-BR" sz="1500" dirty="0"/>
              <a:t>Analisou a formação de professores de Física, revelando que muitos atuam fora de sua área sem suporte metodológico adequado.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1180</Words>
  <Application>Microsoft Office PowerPoint</Application>
  <PresentationFormat>Personalizados</PresentationFormat>
  <Paragraphs>83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8" baseType="lpstr">
      <vt:lpstr>Arial</vt:lpstr>
      <vt:lpstr>Arial </vt:lpstr>
      <vt:lpstr>Arial Black</vt:lpstr>
      <vt:lpstr>Arial Corpo</vt:lpstr>
      <vt:lpstr>Calibri</vt:lpstr>
      <vt:lpstr>Noto Sans</vt:lpstr>
      <vt:lpstr>Design padrão</vt:lpstr>
      <vt:lpstr>ESTUDO SOBRE A META 15 DO PLANO NACIONAL DE EDUCAÇÃO (2014-2024)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</dc:creator>
  <cp:lastModifiedBy>FLAVIA WAGNER</cp:lastModifiedBy>
  <cp:revision>77</cp:revision>
  <dcterms:created xsi:type="dcterms:W3CDTF">2007-04-30T12:53:49Z</dcterms:created>
  <dcterms:modified xsi:type="dcterms:W3CDTF">2024-11-27T19:11:41Z</dcterms:modified>
</cp:coreProperties>
</file>