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5"/>
    <a:srgbClr val="D038B7"/>
    <a:srgbClr val="FFC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 varScale="1">
        <p:scale>
          <a:sx n="14" d="100"/>
          <a:sy n="14" d="100"/>
        </p:scale>
        <p:origin x="2885" y="226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12F3F9F-B100-C33C-C66A-B8B2389EF8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26BCD1-F753-82AA-0E0C-2DA9F3A829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7CEADF-8C72-4EA5-952B-B113C353D38A}" type="datetimeFigureOut">
              <a:rPr lang="pt-BR"/>
              <a:pPr>
                <a:defRPr/>
              </a:pPr>
              <a:t>27/11/2024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2702E5-B50E-7107-58EB-BFD91C9DEF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F0E06A-F3D3-45D4-98FD-B8BE78FEFD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7712D0-78A4-4186-99EC-2725E640E6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292AB08-546F-7586-02EC-857FA583A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933AA7-BF3C-9885-C59D-F497FDBF9F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74377C6-5C93-49D2-8169-725FE903C526}" type="datetimeFigureOut">
              <a:rPr lang="pt-BR"/>
              <a:pPr>
                <a:defRPr/>
              </a:pPr>
              <a:t>27/11/2024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79690F2-223A-3146-B78C-9A674161A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B04A76D-9B52-3A37-A85B-69DC51FBC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CB02BA-9894-F479-2DA5-5BBCB7CCC7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3B2F46-DC19-C36A-2715-D43126069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BE5E07-CCA2-4A5E-9692-BFC0FAD7FF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9208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454" y="8361054"/>
            <a:ext cx="23463055" cy="19228330"/>
          </a:xfrm>
        </p:spPr>
        <p:txBody>
          <a:bodyPr anchor="b"/>
          <a:lstStyle>
            <a:lvl1pPr>
              <a:defRPr sz="255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0454" y="27589369"/>
            <a:ext cx="23463055" cy="497470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4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6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8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0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21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AF4C-05BD-B4AB-76D7-2DAEF325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AC7AF-C3E1-FDDF-136E-575DB69B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F03E-5223-E7EE-5157-EB0E22EF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81D51-7ED0-45CC-AB0E-72B97D320D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509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59" y="27723390"/>
            <a:ext cx="23463052" cy="3272912"/>
          </a:xfrm>
        </p:spPr>
        <p:txBody>
          <a:bodyPr anchor="b">
            <a:normAutofit/>
          </a:bodyPr>
          <a:lstStyle>
            <a:lvl1pPr algn="l">
              <a:defRPr sz="8505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0454" y="3960495"/>
            <a:ext cx="23463055" cy="2102484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5670"/>
            </a:lvl1pPr>
            <a:lvl2pPr marL="1620225" indent="0">
              <a:buNone/>
              <a:defRPr sz="5670"/>
            </a:lvl2pPr>
            <a:lvl3pPr marL="3240451" indent="0">
              <a:buNone/>
              <a:defRPr sz="5670"/>
            </a:lvl3pPr>
            <a:lvl4pPr marL="4860676" indent="0">
              <a:buNone/>
              <a:defRPr sz="5670"/>
            </a:lvl4pPr>
            <a:lvl5pPr marL="6480901" indent="0">
              <a:buNone/>
              <a:defRPr sz="5670"/>
            </a:lvl5pPr>
            <a:lvl6pPr marL="8101127" indent="0">
              <a:buNone/>
              <a:defRPr sz="5670"/>
            </a:lvl6pPr>
            <a:lvl7pPr marL="9721352" indent="0">
              <a:buNone/>
              <a:defRPr sz="5670"/>
            </a:lvl7pPr>
            <a:lvl8pPr marL="11341578" indent="0">
              <a:buNone/>
              <a:defRPr sz="5670"/>
            </a:lvl8pPr>
            <a:lvl9pPr marL="12961803" indent="0">
              <a:buNone/>
              <a:defRPr sz="567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458" y="30996302"/>
            <a:ext cx="23463048" cy="2851187"/>
          </a:xfrm>
        </p:spPr>
        <p:txBody>
          <a:bodyPr/>
          <a:lstStyle>
            <a:lvl1pPr marL="0" indent="0">
              <a:buNone/>
              <a:defRPr sz="4253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EDAF7E-45C5-D224-29D6-86B2E9E4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87FB5B-8A95-8965-20F0-16A27D6B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68BF-8994-7DF0-06AD-EB2BC6A3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A442-DA85-49E2-AA80-D12758AFB2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450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54" y="8361045"/>
            <a:ext cx="23463055" cy="11441430"/>
          </a:xfrm>
        </p:spPr>
        <p:txBody>
          <a:bodyPr/>
          <a:lstStyle>
            <a:lvl1pPr>
              <a:defRPr sz="1701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454" y="21122640"/>
            <a:ext cx="23463055" cy="13641705"/>
          </a:xfrm>
        </p:spPr>
        <p:txBody>
          <a:bodyPr anchor="ctr"/>
          <a:lstStyle>
            <a:lvl1pPr marL="0" indent="0">
              <a:buNone/>
              <a:defRPr sz="6379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1350FE-9B20-F3C5-3A8F-134A7F3A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3317C3-E85A-4004-155B-CFA20148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05925-C9C4-AF51-A1E5-5E86421B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EA658-8575-4AC4-AFB0-A53611BF22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375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EC28DC99-A46E-B7C2-8349-F83AB2CAB0E0}"/>
              </a:ext>
            </a:extLst>
          </p:cNvPr>
          <p:cNvSpPr txBox="1"/>
          <p:nvPr/>
        </p:nvSpPr>
        <p:spPr>
          <a:xfrm>
            <a:off x="2387600" y="5608638"/>
            <a:ext cx="2132013" cy="67452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3234" dirty="0"/>
              <a:t>“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6B3E8E1A-28BA-D44A-EDC4-5317457E66BB}"/>
              </a:ext>
            </a:extLst>
          </p:cNvPr>
          <p:cNvSpPr txBox="1"/>
          <p:nvPr/>
        </p:nvSpPr>
        <p:spPr>
          <a:xfrm>
            <a:off x="24804688" y="15093950"/>
            <a:ext cx="2132012" cy="67468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3234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620" y="8361045"/>
            <a:ext cx="21266217" cy="13417485"/>
          </a:xfrm>
        </p:spPr>
        <p:txBody>
          <a:bodyPr/>
          <a:lstStyle>
            <a:lvl1pPr>
              <a:defRPr sz="1701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31979" y="21778530"/>
            <a:ext cx="19352982" cy="1976055"/>
          </a:xfrm>
        </p:spPr>
        <p:txBody>
          <a:bodyPr anchor="t"/>
          <a:lstStyle>
            <a:lvl1pPr marL="0" indent="0">
              <a:buNone/>
              <a:defRPr lang="en-US" sz="4961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454" y="25125044"/>
            <a:ext cx="23463055" cy="9681210"/>
          </a:xfrm>
        </p:spPr>
        <p:txBody>
          <a:bodyPr anchor="ctr"/>
          <a:lstStyle>
            <a:lvl1pPr marL="0" indent="0">
              <a:buNone/>
              <a:defRPr sz="6379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CE5F5-A0E0-9BAB-ED58-1A041507B7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B9791C-9378-35D5-698A-4871FD0D86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3D6B4D-3D48-C61D-A7F9-8F08F4E4C1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D718AD-B324-43E6-8F28-A58673D6DE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621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52" y="18042261"/>
            <a:ext cx="23463059" cy="9547115"/>
          </a:xfrm>
        </p:spPr>
        <p:txBody>
          <a:bodyPr anchor="b"/>
          <a:lstStyle>
            <a:lvl1pPr algn="l">
              <a:defRPr sz="14175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0454" y="27589375"/>
            <a:ext cx="23463055" cy="4968810"/>
          </a:xfrm>
        </p:spPr>
        <p:txBody>
          <a:bodyPr anchor="t"/>
          <a:lstStyle>
            <a:lvl1pPr marL="0" indent="0" algn="l">
              <a:buNone/>
              <a:defRPr sz="7088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9FAC-2DE1-2E1D-2335-1AB5A5D9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5871C-AB9F-1F8F-B2AB-39B7E5FF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2A7E2-416E-499A-FE71-7DEFD44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FF33F-E6AC-4579-91BE-AAA75D41BA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967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CACDCDAE-654B-1855-505C-3F451DAF231D}"/>
              </a:ext>
            </a:extLst>
          </p:cNvPr>
          <p:cNvCxnSpPr/>
          <p:nvPr/>
        </p:nvCxnSpPr>
        <p:spPr>
          <a:xfrm>
            <a:off x="9906000" y="12322175"/>
            <a:ext cx="0" cy="2288222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50180968-D0B7-E1DD-EA6E-B5F4DE2A0070}"/>
              </a:ext>
            </a:extLst>
          </p:cNvPr>
          <p:cNvCxnSpPr/>
          <p:nvPr/>
        </p:nvCxnSpPr>
        <p:spPr>
          <a:xfrm>
            <a:off x="18508663" y="12322175"/>
            <a:ext cx="0" cy="2290762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88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695" y="11441430"/>
            <a:ext cx="7834257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4577" y="15401925"/>
            <a:ext cx="7782373" cy="20728427"/>
          </a:xfrm>
        </p:spPr>
        <p:txBody>
          <a:bodyPr anchor="t"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24730" y="11441430"/>
            <a:ext cx="7806009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96672" y="15401925"/>
            <a:ext cx="7834065" cy="20728427"/>
          </a:xfrm>
        </p:spPr>
        <p:txBody>
          <a:bodyPr anchor="t"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941050" y="11441430"/>
            <a:ext cx="7795038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8941050" y="15401925"/>
            <a:ext cx="7795038" cy="20728427"/>
          </a:xfrm>
        </p:spPr>
        <p:txBody>
          <a:bodyPr anchor="t"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6223E8-B13F-EB21-E0B9-E21B0DF260D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7C96B7-EC97-0EAD-4086-069171118B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BD4296-DE39-C67B-6EF9-BE42661307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C943735-7221-4EF7-9867-03F3C945C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154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2A3B3100-D809-2D30-A59C-D24F44F0BC95}"/>
              </a:ext>
            </a:extLst>
          </p:cNvPr>
          <p:cNvCxnSpPr/>
          <p:nvPr/>
        </p:nvCxnSpPr>
        <p:spPr>
          <a:xfrm>
            <a:off x="9906000" y="12322175"/>
            <a:ext cx="0" cy="2288222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6C3465B5-89FE-AC4C-33B6-FF59E2E0F037}"/>
              </a:ext>
            </a:extLst>
          </p:cNvPr>
          <p:cNvCxnSpPr/>
          <p:nvPr/>
        </p:nvCxnSpPr>
        <p:spPr>
          <a:xfrm>
            <a:off x="18508663" y="12322175"/>
            <a:ext cx="0" cy="2290762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88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577" y="24549231"/>
            <a:ext cx="7816138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34577" y="12761595"/>
            <a:ext cx="7816138" cy="8801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5670"/>
            </a:lvl1pPr>
            <a:lvl2pPr marL="1620225" indent="0">
              <a:buNone/>
              <a:defRPr sz="5670"/>
            </a:lvl2pPr>
            <a:lvl3pPr marL="3240451" indent="0">
              <a:buNone/>
              <a:defRPr sz="5670"/>
            </a:lvl3pPr>
            <a:lvl4pPr marL="4860676" indent="0">
              <a:buNone/>
              <a:defRPr sz="5670"/>
            </a:lvl4pPr>
            <a:lvl5pPr marL="6480901" indent="0">
              <a:buNone/>
              <a:defRPr sz="5670"/>
            </a:lvl5pPr>
            <a:lvl6pPr marL="8101127" indent="0">
              <a:buNone/>
              <a:defRPr sz="5670"/>
            </a:lvl6pPr>
            <a:lvl7pPr marL="9721352" indent="0">
              <a:buNone/>
              <a:defRPr sz="5670"/>
            </a:lvl7pPr>
            <a:lvl8pPr marL="11341578" indent="0">
              <a:buNone/>
              <a:defRPr sz="5670"/>
            </a:lvl8pPr>
            <a:lvl9pPr marL="12961803" indent="0">
              <a:buNone/>
              <a:defRPr sz="567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4577" y="27877152"/>
            <a:ext cx="7816138" cy="3806816"/>
          </a:xfrm>
        </p:spPr>
        <p:txBody>
          <a:bodyPr anchor="t"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39925" y="24549231"/>
            <a:ext cx="7790814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0339922" y="12761595"/>
            <a:ext cx="7790814" cy="8801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5670"/>
            </a:lvl1pPr>
            <a:lvl2pPr marL="1620225" indent="0">
              <a:buNone/>
              <a:defRPr sz="5670"/>
            </a:lvl2pPr>
            <a:lvl3pPr marL="3240451" indent="0">
              <a:buNone/>
              <a:defRPr sz="5670"/>
            </a:lvl3pPr>
            <a:lvl4pPr marL="4860676" indent="0">
              <a:buNone/>
              <a:defRPr sz="5670"/>
            </a:lvl4pPr>
            <a:lvl5pPr marL="6480901" indent="0">
              <a:buNone/>
              <a:defRPr sz="5670"/>
            </a:lvl5pPr>
            <a:lvl6pPr marL="8101127" indent="0">
              <a:buNone/>
              <a:defRPr sz="5670"/>
            </a:lvl6pPr>
            <a:lvl7pPr marL="9721352" indent="0">
              <a:buNone/>
              <a:defRPr sz="5670"/>
            </a:lvl7pPr>
            <a:lvl8pPr marL="11341578" indent="0">
              <a:buNone/>
              <a:defRPr sz="5670"/>
            </a:lvl8pPr>
            <a:lvl9pPr marL="12961803" indent="0">
              <a:buNone/>
              <a:defRPr sz="567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336325" y="27877147"/>
            <a:ext cx="7801133" cy="3806816"/>
          </a:xfrm>
        </p:spPr>
        <p:txBody>
          <a:bodyPr anchor="t"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941050" y="24549231"/>
            <a:ext cx="7795038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8941046" y="12761595"/>
            <a:ext cx="7795038" cy="8801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5670"/>
            </a:lvl1pPr>
            <a:lvl2pPr marL="1620225" indent="0">
              <a:buNone/>
              <a:defRPr sz="5670"/>
            </a:lvl2pPr>
            <a:lvl3pPr marL="3240451" indent="0">
              <a:buNone/>
              <a:defRPr sz="5670"/>
            </a:lvl3pPr>
            <a:lvl4pPr marL="4860676" indent="0">
              <a:buNone/>
              <a:defRPr sz="5670"/>
            </a:lvl4pPr>
            <a:lvl5pPr marL="6480901" indent="0">
              <a:buNone/>
              <a:defRPr sz="5670"/>
            </a:lvl5pPr>
            <a:lvl6pPr marL="8101127" indent="0">
              <a:buNone/>
              <a:defRPr sz="5670"/>
            </a:lvl6pPr>
            <a:lvl7pPr marL="9721352" indent="0">
              <a:buNone/>
              <a:defRPr sz="5670"/>
            </a:lvl7pPr>
            <a:lvl8pPr marL="11341578" indent="0">
              <a:buNone/>
              <a:defRPr sz="5670"/>
            </a:lvl8pPr>
            <a:lvl9pPr marL="12961803" indent="0">
              <a:buNone/>
              <a:defRPr sz="567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8940722" y="27877135"/>
            <a:ext cx="7805361" cy="3806816"/>
          </a:xfrm>
        </p:spPr>
        <p:txBody>
          <a:bodyPr anchor="t"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5B128B-BCA2-F152-CB6C-BF53DEDA806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8E424E-B00A-262C-8D72-B79B731E979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C5837A-8AE7-3D3A-068F-8B2573B31C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638DF49-2774-4726-A633-423594A266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613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EA563-46F5-50E9-B068-9488E216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9297-19C9-C024-8ED0-446BAE90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793-2C34-C048-8A7F-E1526C11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74B5A-786B-4C18-A9F3-4B72336789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25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076792" y="2484489"/>
            <a:ext cx="4659298" cy="33645872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577" y="4465259"/>
            <a:ext cx="19734478" cy="3166509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207E-0F27-4D37-8ED4-AA64C322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BDA6F-8F3D-EBF5-0278-3F8F9D5D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25C6-1F14-C26C-A1BF-212BF9B8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7315-77FE-4117-A13E-E8B888D7D1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01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5C74-7E6A-7214-938A-5570E7A3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3605-81D6-783D-251F-C09FB8DC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159E-F644-0841-8E16-5D4EF3C6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ABA9-C1F9-4189-A805-7B65F24434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83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59" y="16526517"/>
            <a:ext cx="23463052" cy="11062861"/>
          </a:xfrm>
        </p:spPr>
        <p:txBody>
          <a:bodyPr anchor="b"/>
          <a:lstStyle>
            <a:lvl1pPr algn="l">
              <a:defRPr sz="14175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0454" y="27589375"/>
            <a:ext cx="23463055" cy="4968810"/>
          </a:xfrm>
        </p:spPr>
        <p:txBody>
          <a:bodyPr anchor="t"/>
          <a:lstStyle>
            <a:lvl1pPr marL="0" indent="0" algn="l">
              <a:buNone/>
              <a:defRPr sz="7088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1B072-F2C7-5A28-627D-4CF7A038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BB0BE-253C-1CA0-348F-E8B7CB5B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C94C-17F0-CD3A-03CC-6B804812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7208-FD42-4DE1-BEF3-EF0B66F08B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2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164" y="11899829"/>
            <a:ext cx="11687688" cy="24230531"/>
          </a:xfrm>
        </p:spPr>
        <p:txBody>
          <a:bodyPr/>
          <a:lstStyle>
            <a:lvl1pPr>
              <a:defRPr sz="6379"/>
            </a:lvl1pPr>
            <a:lvl2pPr>
              <a:defRPr sz="5670"/>
            </a:lvl2pPr>
            <a:lvl3pPr>
              <a:defRPr sz="4961"/>
            </a:lvl3pPr>
            <a:lvl4pPr>
              <a:defRPr sz="4253"/>
            </a:lvl4pPr>
            <a:lvl5pPr>
              <a:defRPr sz="4253"/>
            </a:lvl5pPr>
            <a:lvl6pPr>
              <a:defRPr sz="4253"/>
            </a:lvl6pPr>
            <a:lvl7pPr>
              <a:defRPr sz="4253"/>
            </a:lvl7pPr>
            <a:lvl8pPr>
              <a:defRPr sz="4253"/>
            </a:lvl8pPr>
            <a:lvl9pPr>
              <a:defRPr sz="42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32501" y="11873940"/>
            <a:ext cx="11687695" cy="24256415"/>
          </a:xfrm>
        </p:spPr>
        <p:txBody>
          <a:bodyPr/>
          <a:lstStyle>
            <a:lvl1pPr>
              <a:defRPr sz="6379"/>
            </a:lvl1pPr>
            <a:lvl2pPr>
              <a:defRPr sz="5670"/>
            </a:lvl2pPr>
            <a:lvl3pPr>
              <a:defRPr sz="4961"/>
            </a:lvl3pPr>
            <a:lvl4pPr>
              <a:defRPr sz="4253"/>
            </a:lvl4pPr>
            <a:lvl5pPr>
              <a:defRPr sz="4253"/>
            </a:lvl5pPr>
            <a:lvl6pPr>
              <a:defRPr sz="4253"/>
            </a:lvl6pPr>
            <a:lvl7pPr>
              <a:defRPr sz="4253"/>
            </a:lvl7pPr>
            <a:lvl8pPr>
              <a:defRPr sz="4253"/>
            </a:lvl8pPr>
            <a:lvl9pPr>
              <a:defRPr sz="42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C75B73-D5BB-0209-07CD-4218CD5C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54EF0D-17CA-D7F6-481B-379A9EC8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AC7158-3055-CF47-B261-2310C073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5317C-C061-4D50-91B6-A97D86E130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309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162" y="11001375"/>
            <a:ext cx="11687684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164" y="14521815"/>
            <a:ext cx="11687688" cy="21608537"/>
          </a:xfrm>
        </p:spPr>
        <p:txBody>
          <a:bodyPr/>
          <a:lstStyle>
            <a:lvl1pPr>
              <a:defRPr sz="6379"/>
            </a:lvl1pPr>
            <a:lvl2pPr>
              <a:defRPr sz="5670"/>
            </a:lvl2pPr>
            <a:lvl3pPr>
              <a:defRPr sz="4961"/>
            </a:lvl3pPr>
            <a:lvl4pPr>
              <a:defRPr sz="4253"/>
            </a:lvl4pPr>
            <a:lvl5pPr>
              <a:defRPr sz="4253"/>
            </a:lvl5pPr>
            <a:lvl6pPr>
              <a:defRPr sz="4253"/>
            </a:lvl6pPr>
            <a:lvl7pPr>
              <a:defRPr sz="4253"/>
            </a:lvl7pPr>
            <a:lvl8pPr>
              <a:defRPr sz="4253"/>
            </a:lvl8pPr>
            <a:lvl9pPr>
              <a:defRPr sz="42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32504" y="11001375"/>
            <a:ext cx="11687688" cy="3327913"/>
          </a:xfrm>
        </p:spPr>
        <p:txBody>
          <a:bodyPr anchor="b">
            <a:noAutofit/>
          </a:bodyPr>
          <a:lstStyle>
            <a:lvl1pPr marL="0" indent="0">
              <a:buNone/>
              <a:defRPr sz="85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032504" y="14521815"/>
            <a:ext cx="11687688" cy="21608537"/>
          </a:xfrm>
        </p:spPr>
        <p:txBody>
          <a:bodyPr/>
          <a:lstStyle>
            <a:lvl1pPr>
              <a:defRPr sz="6379"/>
            </a:lvl1pPr>
            <a:lvl2pPr>
              <a:defRPr sz="5670"/>
            </a:lvl2pPr>
            <a:lvl3pPr>
              <a:defRPr sz="4961"/>
            </a:lvl3pPr>
            <a:lvl4pPr>
              <a:defRPr sz="4253"/>
            </a:lvl4pPr>
            <a:lvl5pPr>
              <a:defRPr sz="4253"/>
            </a:lvl5pPr>
            <a:lvl6pPr>
              <a:defRPr sz="4253"/>
            </a:lvl6pPr>
            <a:lvl7pPr>
              <a:defRPr sz="4253"/>
            </a:lvl7pPr>
            <a:lvl8pPr>
              <a:defRPr sz="4253"/>
            </a:lvl8pPr>
            <a:lvl9pPr>
              <a:defRPr sz="42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914181-8A29-41CB-C8FA-24EBCA9B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07A4CF-174E-C32D-20C1-6919F33C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9F4F1-6BF2-3CA8-5015-8F15E28D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2DF3-9CA2-4896-8E1F-52412A5772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76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0E91B7-0692-714B-0B55-61320169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1BBA53-2782-3160-50E7-0F5FF452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FB7D1F-DE99-BD7C-75F2-6DEE4DA8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BE8E-D4C1-4D20-900A-5D3DA0305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80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D2527E-7ADA-72F8-75A0-97BFFE5B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0DD2CB-3807-D2D0-2ADB-67A9D33B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3EE9DC-07A2-FECE-FC72-04B8895B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0D65-32C3-4B27-BAE0-44670C23BC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00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51" y="8361045"/>
            <a:ext cx="9041743" cy="8361045"/>
          </a:xfrm>
        </p:spPr>
        <p:txBody>
          <a:bodyPr anchor="b"/>
          <a:lstStyle>
            <a:lvl1pPr algn="l">
              <a:defRPr sz="8505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9927" y="8361045"/>
            <a:ext cx="13813584" cy="26403300"/>
          </a:xfrm>
        </p:spPr>
        <p:txBody>
          <a:bodyPr anchor="ctr"/>
          <a:lstStyle>
            <a:lvl1pPr>
              <a:defRPr sz="7088"/>
            </a:lvl1pPr>
            <a:lvl2pPr>
              <a:defRPr sz="6379"/>
            </a:lvl2pPr>
            <a:lvl3pPr>
              <a:defRPr sz="5670"/>
            </a:lvl3pPr>
            <a:lvl4pPr>
              <a:defRPr sz="4961"/>
            </a:lvl4pPr>
            <a:lvl5pPr>
              <a:defRPr sz="4961"/>
            </a:lvl5pPr>
            <a:lvl6pPr>
              <a:defRPr sz="4961"/>
            </a:lvl6pPr>
            <a:lvl7pPr>
              <a:defRPr sz="4961"/>
            </a:lvl7pPr>
            <a:lvl8pPr>
              <a:defRPr sz="4961"/>
            </a:lvl8pPr>
            <a:lvl9pPr>
              <a:defRPr sz="496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451" y="18071601"/>
            <a:ext cx="9041743" cy="16722084"/>
          </a:xfrm>
        </p:spPr>
        <p:txBody>
          <a:bodyPr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D2CAE7-A40B-15B4-EE49-DC1B1E5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87A2C0-9CAC-1D3C-09E7-D406BB16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2545F-E2B1-B4F4-B563-B08F6EA6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DB5B-8D03-465D-8898-688E0987D6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950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669" y="10707959"/>
            <a:ext cx="13539513" cy="9094516"/>
          </a:xfrm>
        </p:spPr>
        <p:txBody>
          <a:bodyPr anchor="b">
            <a:normAutofit/>
          </a:bodyPr>
          <a:lstStyle>
            <a:lvl1pPr algn="l">
              <a:defRPr sz="12758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75403" y="6600825"/>
            <a:ext cx="8508278" cy="264033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5670"/>
            </a:lvl1pPr>
            <a:lvl2pPr marL="1620225" indent="0">
              <a:buNone/>
              <a:defRPr sz="5670"/>
            </a:lvl2pPr>
            <a:lvl3pPr marL="3240451" indent="0">
              <a:buNone/>
              <a:defRPr sz="5670"/>
            </a:lvl3pPr>
            <a:lvl4pPr marL="4860676" indent="0">
              <a:buNone/>
              <a:defRPr sz="5670"/>
            </a:lvl4pPr>
            <a:lvl5pPr marL="6480901" indent="0">
              <a:buNone/>
              <a:defRPr sz="5670"/>
            </a:lvl5pPr>
            <a:lvl6pPr marL="8101127" indent="0">
              <a:buNone/>
              <a:defRPr sz="5670"/>
            </a:lvl6pPr>
            <a:lvl7pPr marL="9721352" indent="0">
              <a:buNone/>
              <a:defRPr sz="5670"/>
            </a:lvl7pPr>
            <a:lvl8pPr marL="11341578" indent="0">
              <a:buNone/>
              <a:defRPr sz="5670"/>
            </a:lvl8pPr>
            <a:lvl9pPr marL="12961803" indent="0">
              <a:buNone/>
              <a:defRPr sz="567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450" y="21122640"/>
            <a:ext cx="13518442" cy="7920990"/>
          </a:xfrm>
        </p:spPr>
        <p:txBody>
          <a:bodyPr/>
          <a:lstStyle>
            <a:lvl1pPr marL="0" indent="0">
              <a:buNone/>
              <a:defRPr sz="4961"/>
            </a:lvl1pPr>
            <a:lvl2pPr marL="1620225" indent="0">
              <a:buNone/>
              <a:defRPr sz="4253"/>
            </a:lvl2pPr>
            <a:lvl3pPr marL="3240451" indent="0">
              <a:buNone/>
              <a:defRPr sz="3544"/>
            </a:lvl3pPr>
            <a:lvl4pPr marL="4860676" indent="0">
              <a:buNone/>
              <a:defRPr sz="3189"/>
            </a:lvl4pPr>
            <a:lvl5pPr marL="6480901" indent="0">
              <a:buNone/>
              <a:defRPr sz="3189"/>
            </a:lvl5pPr>
            <a:lvl6pPr marL="8101127" indent="0">
              <a:buNone/>
              <a:defRPr sz="3189"/>
            </a:lvl6pPr>
            <a:lvl7pPr marL="9721352" indent="0">
              <a:buNone/>
              <a:defRPr sz="3189"/>
            </a:lvl7pPr>
            <a:lvl8pPr marL="11341578" indent="0">
              <a:buNone/>
              <a:defRPr sz="3189"/>
            </a:lvl8pPr>
            <a:lvl9pPr marL="12961803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A46A92-C2E1-3388-F11C-7AA9BD43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B0180-CE1E-07EE-3222-44667870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17CD91-9000-DABC-728A-EE498E24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F7069-479E-4535-9DD4-67B0E8C46D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0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D5F3AC62-689E-B647-8CA8-A5FB36946C3A}"/>
              </a:ext>
            </a:extLst>
          </p:cNvPr>
          <p:cNvSpPr/>
          <p:nvPr/>
        </p:nvSpPr>
        <p:spPr>
          <a:xfrm>
            <a:off x="22323612" y="9681210"/>
            <a:ext cx="9991249" cy="1628203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086050-AD2C-6143-F606-6773B05A8D66}"/>
              </a:ext>
            </a:extLst>
          </p:cNvPr>
          <p:cNvSpPr/>
          <p:nvPr/>
        </p:nvSpPr>
        <p:spPr>
          <a:xfrm>
            <a:off x="20163342" y="-2640330"/>
            <a:ext cx="5670709" cy="924115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7440CA-0F3C-DE68-D404-32079A1C3712}"/>
              </a:ext>
            </a:extLst>
          </p:cNvPr>
          <p:cNvSpPr/>
          <p:nvPr/>
        </p:nvSpPr>
        <p:spPr>
          <a:xfrm>
            <a:off x="22323612" y="35204400"/>
            <a:ext cx="3510439" cy="572071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0FA4CF-CECD-ED6F-4889-3CEAA4F7986B}"/>
              </a:ext>
            </a:extLst>
          </p:cNvPr>
          <p:cNvSpPr/>
          <p:nvPr/>
        </p:nvSpPr>
        <p:spPr>
          <a:xfrm>
            <a:off x="-545695" y="15401925"/>
            <a:ext cx="14851856" cy="2420302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459771-ED10-06FD-CACD-C792442C3C06}"/>
              </a:ext>
            </a:extLst>
          </p:cNvPr>
          <p:cNvSpPr/>
          <p:nvPr/>
        </p:nvSpPr>
        <p:spPr>
          <a:xfrm>
            <a:off x="-2975999" y="16722090"/>
            <a:ext cx="8371046" cy="1364170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ECD30-8501-093A-B9AF-6B5A06865109}"/>
              </a:ext>
            </a:extLst>
          </p:cNvPr>
          <p:cNvSpPr/>
          <p:nvPr/>
        </p:nvSpPr>
        <p:spPr>
          <a:xfrm>
            <a:off x="27447875" y="0"/>
            <a:ext cx="2430463" cy="63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B5C0A-22D3-FACD-D2D3-031CC557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675" y="2614613"/>
            <a:ext cx="25003125" cy="8088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8EE39-0435-1EEA-1A5D-97DD5222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1855450"/>
            <a:ext cx="23783925" cy="2422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DAC45-0AF8-6895-0E2F-7E28522DF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25455563" y="10815638"/>
            <a:ext cx="5719762" cy="8112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89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3344F-C0ED-7560-0BAE-8493E0BE5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7783175" y="19100801"/>
            <a:ext cx="22290087" cy="811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89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06B0-E812-8634-E16C-ADF77905B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7522488" y="1708150"/>
            <a:ext cx="2228850" cy="4433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900">
                <a:solidFill>
                  <a:srgbClr val="FFFFFF"/>
                </a:solidFill>
              </a:defRPr>
            </a:lvl1pPr>
          </a:lstStyle>
          <a:p>
            <a:fld id="{94C9C331-D342-4E3A-8971-5242DAA957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7" r:id="rId12"/>
    <p:sldLayoutId id="2147483834" r:id="rId13"/>
    <p:sldLayoutId id="2147483838" r:id="rId14"/>
    <p:sldLayoutId id="2147483839" r:id="rId15"/>
    <p:sldLayoutId id="2147483835" r:id="rId16"/>
    <p:sldLayoutId id="2147483836" r:id="rId17"/>
  </p:sldLayoutIdLst>
  <p:txStyles>
    <p:titleStyle>
      <a:lvl1pPr algn="l" defTabSz="1619250" rtl="0" fontAlgn="base">
        <a:spcBef>
          <a:spcPct val="0"/>
        </a:spcBef>
        <a:spcAft>
          <a:spcPct val="0"/>
        </a:spcAft>
        <a:defRPr sz="14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619250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Century Gothic" panose="020B0502020202020204" pitchFamily="34" charset="0"/>
        </a:defRPr>
      </a:lvl2pPr>
      <a:lvl3pPr algn="l" defTabSz="1619250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Century Gothic" panose="020B0502020202020204" pitchFamily="34" charset="0"/>
        </a:defRPr>
      </a:lvl3pPr>
      <a:lvl4pPr algn="l" defTabSz="1619250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Century Gothic" panose="020B0502020202020204" pitchFamily="34" charset="0"/>
        </a:defRPr>
      </a:lvl4pPr>
      <a:lvl5pPr algn="l" defTabSz="1619250" rtl="0" fontAlgn="base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438" indent="-1214438" algn="l" defTabSz="1619250" rtl="0" fontAlgn="base">
        <a:spcBef>
          <a:spcPts val="355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marL="2632075" indent="-1011238" algn="l" defTabSz="1619250" rtl="0" fontAlgn="base">
        <a:spcBef>
          <a:spcPts val="355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6300" kern="1200">
          <a:solidFill>
            <a:schemeClr val="tx1"/>
          </a:solidFill>
          <a:latin typeface="+mj-lt"/>
          <a:ea typeface="+mj-ea"/>
          <a:cs typeface="+mj-cs"/>
        </a:defRPr>
      </a:lvl2pPr>
      <a:lvl3pPr marL="4049713" indent="-809625" algn="l" defTabSz="1619250" rtl="0" fontAlgn="base">
        <a:spcBef>
          <a:spcPts val="355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5600" kern="1200">
          <a:solidFill>
            <a:schemeClr val="tx1"/>
          </a:solidFill>
          <a:latin typeface="+mj-lt"/>
          <a:ea typeface="+mj-ea"/>
          <a:cs typeface="+mj-cs"/>
        </a:defRPr>
      </a:lvl3pPr>
      <a:lvl4pPr marL="5670550" indent="-809625" algn="l" defTabSz="1619250" rtl="0" fontAlgn="base">
        <a:spcBef>
          <a:spcPts val="355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4900" kern="1200">
          <a:solidFill>
            <a:schemeClr val="tx1"/>
          </a:solidFill>
          <a:latin typeface="+mj-lt"/>
          <a:ea typeface="+mj-ea"/>
          <a:cs typeface="+mj-cs"/>
        </a:defRPr>
      </a:lvl4pPr>
      <a:lvl5pPr marL="7289800" indent="-809625" algn="l" defTabSz="1619250" rtl="0" fontAlgn="base">
        <a:spcBef>
          <a:spcPts val="355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4900" kern="1200">
          <a:solidFill>
            <a:schemeClr val="tx1"/>
          </a:solidFill>
          <a:latin typeface="+mj-lt"/>
          <a:ea typeface="+mj-ea"/>
          <a:cs typeface="+mj-cs"/>
        </a:defRPr>
      </a:lvl5pPr>
      <a:lvl6pPr marL="8911388" indent="-810127" algn="l" defTabSz="1620250" rtl="0" eaLnBrk="1" latinLnBrk="0" hangingPunct="1">
        <a:spcBef>
          <a:spcPts val="354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0531638" indent="-810127" algn="l" defTabSz="1620250" rtl="0" eaLnBrk="1" latinLnBrk="0" hangingPunct="1">
        <a:spcBef>
          <a:spcPts val="354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2151892" indent="-810127" algn="l" defTabSz="1620250" rtl="0" eaLnBrk="1" latinLnBrk="0" hangingPunct="1">
        <a:spcBef>
          <a:spcPts val="354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13772142" indent="-810127" algn="l" defTabSz="1620250" rtl="0" eaLnBrk="1" latinLnBrk="0" hangingPunct="1">
        <a:spcBef>
          <a:spcPts val="354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50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504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754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1011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261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515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765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2019" algn="l" defTabSz="1620250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revistadedireito.fae.edu/direito/article/view/5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B0C48D47-EE61-3403-15D5-1145C183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925513"/>
            <a:ext cx="28549600" cy="7680325"/>
          </a:xfrm>
        </p:spPr>
        <p:txBody>
          <a:bodyPr/>
          <a:lstStyle/>
          <a:p>
            <a:pPr algn="ctr" defTabSz="1620250" fontAlgn="auto">
              <a:spcAft>
                <a:spcPts val="0"/>
              </a:spcAft>
              <a:defRPr/>
            </a:pPr>
            <a:br>
              <a:rPr lang="pt-PT" altLang="pt-BR" sz="4400" b="1" dirty="0"/>
            </a:br>
            <a:r>
              <a:rPr lang="pt-BR" sz="5000" b="1" dirty="0"/>
              <a:t>A OBSERVÂNCIA DO COMPLIANCE NA ÁREA TRABALHISTA COMO ESTRATÉGIA ADMINISTRATIVA EXTRAJUDICIAL NAS EMPRESAS</a:t>
            </a:r>
            <a:br>
              <a:rPr lang="pt-BR" sz="9600" dirty="0"/>
            </a:br>
            <a:br>
              <a:rPr lang="pt-BR" altLang="pt-BR" sz="9600" dirty="0"/>
            </a:br>
            <a:br>
              <a:rPr lang="pt-BR" altLang="pt-BR" sz="6600" dirty="0">
                <a:solidFill>
                  <a:schemeClr val="tx1"/>
                </a:solidFill>
              </a:rPr>
            </a:br>
            <a:endParaRPr lang="pt-BR" altLang="pt-BR" sz="14884" dirty="0"/>
          </a:p>
        </p:txBody>
      </p:sp>
      <p:sp>
        <p:nvSpPr>
          <p:cNvPr id="4099" name="Espaço Reservado para Conteúdo 2">
            <a:extLst>
              <a:ext uri="{FF2B5EF4-FFF2-40B4-BE49-F238E27FC236}">
                <a16:creationId xmlns:a16="http://schemas.microsoft.com/office/drawing/2014/main" id="{10D33E40-BC59-CBFA-5D0B-C4E5ADBE4D4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52525" y="9648825"/>
            <a:ext cx="14504988" cy="29703713"/>
          </a:xfrm>
        </p:spPr>
        <p:txBody>
          <a:bodyPr>
            <a:normAutofit fontScale="92500"/>
          </a:bodyPr>
          <a:lstStyle/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BR" altLang="pt-BR" sz="6000" b="1" dirty="0"/>
              <a:t>Introdução</a:t>
            </a:r>
          </a:p>
          <a:p>
            <a:pPr marL="1215190" indent="-1215190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2000" dirty="0"/>
          </a:p>
          <a:p>
            <a:pPr marL="0" indent="0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O termo "</a:t>
            </a:r>
            <a:r>
              <a:rPr lang="pt-BR" sz="4000" i="1" dirty="0"/>
              <a:t>Compliance</a:t>
            </a:r>
            <a:r>
              <a:rPr lang="pt-BR" sz="4000" dirty="0"/>
              <a:t>" tem origem no verbo inglês </a:t>
            </a:r>
            <a:r>
              <a:rPr lang="pt-BR" sz="4000" i="1" dirty="0"/>
              <a:t>to comply</a:t>
            </a:r>
            <a:r>
              <a:rPr lang="pt-BR" sz="4000" dirty="0"/>
              <a:t>, que significa agir de acordo com uma regra, instrução ou comando. Segundo Bezerra Leite (2021), </a:t>
            </a:r>
            <a:r>
              <a:rPr lang="pt-BR" sz="4000" i="1" dirty="0"/>
              <a:t>to comply</a:t>
            </a:r>
            <a:r>
              <a:rPr lang="pt-BR" sz="4000" dirty="0"/>
              <a:t> implica em conformidade com normas estabelecidas. O conceito de </a:t>
            </a:r>
            <a:r>
              <a:rPr lang="pt-BR" sz="4000" i="1" dirty="0"/>
              <a:t>Compliance</a:t>
            </a:r>
            <a:r>
              <a:rPr lang="pt-BR" sz="4000" dirty="0"/>
              <a:t> surgiu no final do século XX, nos Estados Unidos, com o objetivo de criar práticas mais flexíveis, seguras e estáveis nas operações financeiras, especialmente após a criação do Banco Central dos Estados Unidos. Na esfera trabalhista, o </a:t>
            </a:r>
            <a:r>
              <a:rPr lang="pt-BR" sz="4000" i="1" dirty="0"/>
              <a:t>Compliance</a:t>
            </a:r>
            <a:r>
              <a:rPr lang="pt-BR" sz="4000" dirty="0"/>
              <a:t> tem uma abordagem específica voltada para o cumprimento das normas que regem as relações de trabalho. O </a:t>
            </a:r>
            <a:r>
              <a:rPr lang="pt-BR" sz="4000" i="1" dirty="0"/>
              <a:t>Compliance Trabalhista</a:t>
            </a:r>
            <a:r>
              <a:rPr lang="pt-BR" sz="4000" dirty="0"/>
              <a:t> engloba uma série de temas essenciais, como Saúde e Segurança do Trabalho, Controle da Jornada de Trabalho, Garantia de Remuneração Adequada, Estabilidade dos Colaboradores, e a prevenção de práticas como o assédio no ambiente de trabalho — este último, atualmente, reforçado como um dos principais objetivos da Comissão Interna de Prevenção de Acidentes (CIPA). Essas medidas visam não apenas a conformidade legal, mas também a promoção de um ambiente laboral mais justo, seguro e ético, contribuindo para a redução de riscos jurídicos e fortalecendo a reputação das empresas.</a:t>
            </a:r>
          </a:p>
          <a:p>
            <a:pPr marL="1215190" indent="-1215190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400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BR" altLang="pt-BR" sz="6000" b="1" dirty="0"/>
              <a:t>Objetivos</a:t>
            </a:r>
          </a:p>
          <a:p>
            <a:pPr marL="1215190" indent="-1215190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2400" dirty="0"/>
          </a:p>
          <a:p>
            <a:pPr marL="0" indent="0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O objetivo principal deste trabalho é estudar o </a:t>
            </a:r>
            <a:r>
              <a:rPr lang="pt-BR" sz="4000" i="1" dirty="0"/>
              <a:t>Compliance Trabalhista</a:t>
            </a:r>
            <a:r>
              <a:rPr lang="pt-BR" sz="4000" dirty="0"/>
              <a:t> como uma ferramenta estratégica para minimizar os riscos de ações judiciais ou administrativas, analisando o impacto de sua aplicação nas empresas e como ela contribui para a redução de passivos trabalhistas.</a:t>
            </a:r>
          </a:p>
          <a:p>
            <a:pPr marL="1215190" indent="-1215190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400" dirty="0"/>
          </a:p>
          <a:p>
            <a:pPr marL="1215190" indent="-1215190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400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BR" altLang="pt-BR" sz="6000" b="1" dirty="0"/>
              <a:t>Metodologia</a:t>
            </a:r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6000" b="1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2400" b="1" dirty="0"/>
          </a:p>
          <a:p>
            <a:pPr marL="9525" indent="-9525" algn="just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PT" sz="4000" dirty="0"/>
              <a:t>A pesquisa aqui desenvolvida é de caráter qualitativo, com enfoque teórico e documental. Realizou –se uma pesquisa de campo. </a:t>
            </a:r>
            <a:r>
              <a:rPr lang="pt-BR" sz="4000" dirty="0"/>
              <a:t>O objetivo desta pesquisa foi ressaltar a importância da implementação do </a:t>
            </a:r>
            <a:r>
              <a:rPr lang="pt-BR" sz="4000" i="1" dirty="0"/>
              <a:t>Compliance</a:t>
            </a:r>
            <a:r>
              <a:rPr lang="pt-BR" sz="4000" dirty="0"/>
              <a:t> nas empresas, com o intuito de alinhar suas práticas às leis trabalhistas vigentes, garantindo conformidade e minimizando riscos legais. </a:t>
            </a:r>
            <a:endParaRPr lang="pt-BR" altLang="pt-BR" sz="4000" dirty="0"/>
          </a:p>
          <a:p>
            <a:pPr marL="0" indent="0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Conforme os resultados da pesquisa, mais de 80% dos entrevistados admitiram não ter pleno conhecimento sobre todas as normas trabalhistas vigentes e reconheceram a necessidade de implementar programas de </a:t>
            </a:r>
            <a:r>
              <a:rPr lang="pt-BR" sz="4000" i="1" dirty="0"/>
              <a:t>Compliance</a:t>
            </a:r>
            <a:r>
              <a:rPr lang="pt-BR" sz="4000" dirty="0"/>
              <a:t> em suas empresas. </a:t>
            </a:r>
          </a:p>
        </p:txBody>
      </p:sp>
      <p:sp>
        <p:nvSpPr>
          <p:cNvPr id="4100" name="Espaço Reservado para Conteúdo 3">
            <a:extLst>
              <a:ext uri="{FF2B5EF4-FFF2-40B4-BE49-F238E27FC236}">
                <a16:creationId xmlns:a16="http://schemas.microsoft.com/office/drawing/2014/main" id="{4E93C4F9-3C44-090E-9FEF-8CCA1E217D8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6897350" y="9648825"/>
            <a:ext cx="14504988" cy="29703713"/>
          </a:xfrm>
        </p:spPr>
        <p:txBody>
          <a:bodyPr>
            <a:normAutofit fontScale="92500"/>
          </a:bodyPr>
          <a:lstStyle/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BR" altLang="pt-BR" sz="6000" b="1" dirty="0"/>
              <a:t>Resultados</a:t>
            </a:r>
          </a:p>
          <a:p>
            <a:pPr marL="1215190" indent="-1215190" algn="just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2400" b="1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BR" sz="4000" dirty="0"/>
              <a:t>A realização deste trabalho permitiu compreender a necessidade da implementação do </a:t>
            </a:r>
            <a:r>
              <a:rPr lang="pt-BR" sz="4000" i="1" dirty="0"/>
              <a:t>Compliance</a:t>
            </a:r>
            <a:r>
              <a:rPr lang="pt-BR" sz="4000" dirty="0"/>
              <a:t> nas empresas. Mais de 83% dos entrevistados afirmaram não se sentir plenamente cientes de todas as normas trabalhistas e reconheceram que essa lacuna pode gerar passivos judiciais para as organizações. Esse resultado é extremamente plausível, considerando a complexidade da legislação trabalhista, que se tornou ainda mais abrangente após a Reforma Trabalhista de 2017. Além disso, a crescente demanda de clientes, prospects e do Governo — especialmente no que se refere à participação em licitações — quanto à adoção de programas de conformidade, tem levado cada vez mais empresas a buscar estar em conformidade, a fim de evitar relações com organizações que estejam em desacordo com as normas. </a:t>
            </a:r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000" b="1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pt-BR" altLang="pt-BR" sz="6000" b="1" dirty="0"/>
              <a:t>Bibliografia</a:t>
            </a:r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000" b="1" dirty="0"/>
          </a:p>
          <a:p>
            <a:pPr marL="0" indent="0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SILVA, Lima Fabrício, PINHEIRO, Iuri e BONFIM, </a:t>
            </a:r>
            <a:r>
              <a:rPr lang="pt-BR" sz="4000" dirty="0" err="1"/>
              <a:t>Vólia</a:t>
            </a:r>
            <a:r>
              <a:rPr lang="pt-BR" sz="4000" dirty="0"/>
              <a:t>. </a:t>
            </a:r>
            <a:r>
              <a:rPr lang="pt-BR" sz="4000" b="1" dirty="0"/>
              <a:t>Manual do Compliance Trabalhista</a:t>
            </a:r>
            <a:r>
              <a:rPr lang="pt-BR" sz="4000" dirty="0"/>
              <a:t>. 4ª ed. São Paulo: </a:t>
            </a:r>
            <a:r>
              <a:rPr lang="pt-BR" sz="4000" dirty="0" err="1"/>
              <a:t>JurisPodivm</a:t>
            </a:r>
            <a:r>
              <a:rPr lang="pt-BR" sz="4000" dirty="0"/>
              <a:t>, 2023.</a:t>
            </a:r>
          </a:p>
          <a:p>
            <a:pPr marL="0" indent="0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LAMBOY, Christian Karl de. </a:t>
            </a:r>
            <a:r>
              <a:rPr lang="pt-BR" sz="4000" b="1" dirty="0"/>
              <a:t>Manual de Compliance</a:t>
            </a:r>
            <a:r>
              <a:rPr lang="pt-BR" sz="4000" dirty="0"/>
              <a:t>. 1ª ed. São Paulo: Via Ética, 2019, p.11.</a:t>
            </a:r>
          </a:p>
          <a:p>
            <a:pPr marL="0" indent="0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KRUPPA, R., &amp; GONÇALVES, A. (2020). </a:t>
            </a:r>
            <a:r>
              <a:rPr lang="pt-BR" sz="4000" b="1" dirty="0"/>
              <a:t>COMPLIANCE TRABALHISTA</a:t>
            </a:r>
            <a:r>
              <a:rPr lang="pt-BR" sz="4000" dirty="0"/>
              <a:t>. Revista De Direito Da FAE, 2(1), 123 - 145. Recuperado de </a:t>
            </a:r>
            <a:r>
              <a:rPr lang="pt-BR" sz="4000" u="sng" dirty="0">
                <a:hlinkClick r:id="rId2"/>
              </a:rPr>
              <a:t>https://revistadedireito.fae.edu/direito/article/view/52</a:t>
            </a:r>
            <a:r>
              <a:rPr lang="pt-BR" sz="4000" dirty="0"/>
              <a:t>. Acesso em 25 nov. 2024</a:t>
            </a:r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dirty="0"/>
              <a:t>LEITE, Carlos Henrique Bezerra. </a:t>
            </a:r>
            <a:r>
              <a:rPr lang="pt-BR" sz="4000" b="1" dirty="0"/>
              <a:t>Curso de Direito do Trabalho</a:t>
            </a:r>
            <a:r>
              <a:rPr lang="pt-BR" sz="4000" dirty="0"/>
              <a:t>. 13º ed. São Paulo: Saraiva, 2021, p. 87.</a:t>
            </a:r>
          </a:p>
          <a:p>
            <a:pPr marL="9525" indent="-9525" algn="just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sz="4000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000" b="1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000" b="1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sz="4000" b="1" dirty="0"/>
          </a:p>
          <a:p>
            <a:pPr marL="1215190" indent="-1215190" algn="ctr" defTabSz="1620250" fontAlgn="auto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pt-BR" altLang="pt-BR" b="1" dirty="0"/>
          </a:p>
          <a:p>
            <a:pPr marL="1215190" indent="-1215190" defTabSz="1620250" fontAlgn="auto">
              <a:spcBef>
                <a:spcPts val="3544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1A049D0B-B833-F680-F784-C4787312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388" y="4030663"/>
            <a:ext cx="137128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6000"/>
              <a:t>Nicolly Carmen Mendes de Oliveira</a:t>
            </a:r>
            <a:br>
              <a:rPr lang="pt-BR" altLang="pt-BR" sz="6000"/>
            </a:br>
            <a:r>
              <a:rPr lang="pt-BR" altLang="pt-BR" sz="6000"/>
              <a:t>Paula Gabriely Costa de Faria</a:t>
            </a:r>
          </a:p>
        </p:txBody>
      </p:sp>
      <p:sp>
        <p:nvSpPr>
          <p:cNvPr id="7174" name="CaixaDeTexto 1">
            <a:extLst>
              <a:ext uri="{FF2B5EF4-FFF2-40B4-BE49-F238E27FC236}">
                <a16:creationId xmlns:a16="http://schemas.microsoft.com/office/drawing/2014/main" id="{C38FC2ED-0F2D-4EDF-5CF0-84B76B289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91288"/>
            <a:ext cx="193008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5000" b="1"/>
              <a:t>Centro Universitário UNA</a:t>
            </a:r>
          </a:p>
          <a:p>
            <a:pPr algn="ctr" eaLnBrk="1" hangingPunct="1"/>
            <a:r>
              <a:rPr lang="pt-BR" altLang="pt-BR" sz="5000"/>
              <a:t>Curso de Direito, Campus Aimorés</a:t>
            </a:r>
          </a:p>
          <a:p>
            <a:pPr eaLnBrk="1" hangingPunct="1"/>
            <a:endParaRPr lang="pt-BR" altLang="pt-BR" sz="7200"/>
          </a:p>
        </p:txBody>
      </p:sp>
      <p:graphicFrame>
        <p:nvGraphicFramePr>
          <p:cNvPr id="7175" name="Gráfico 8">
            <a:extLst>
              <a:ext uri="{FF2B5EF4-FFF2-40B4-BE49-F238E27FC236}">
                <a16:creationId xmlns:a16="http://schemas.microsoft.com/office/drawing/2014/main" id="{A95E237C-D325-5956-DA41-817F71C5480A}"/>
              </a:ext>
            </a:extLst>
          </p:cNvPr>
          <p:cNvGraphicFramePr>
            <a:graphicFrameLocks/>
          </p:cNvGraphicFramePr>
          <p:nvPr/>
        </p:nvGraphicFramePr>
        <p:xfrm>
          <a:off x="16971963" y="20688300"/>
          <a:ext cx="14355762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0" imgH="0" progId="Excel.Chart.8">
                  <p:embed/>
                </p:oleObj>
              </mc:Choice>
              <mc:Fallback>
                <p:oleObj name="Gráfico" r:id="rId3" imgW="0" imgH="0" progId="Excel.Chart.8">
                  <p:embed/>
                  <p:pic>
                    <p:nvPicPr>
                      <p:cNvPr id="7175" name="Gráfico 8">
                        <a:extLst>
                          <a:ext uri="{FF2B5EF4-FFF2-40B4-BE49-F238E27FC236}">
                            <a16:creationId xmlns:a16="http://schemas.microsoft.com/office/drawing/2014/main" id="{A95E237C-D325-5956-DA41-817F71C548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1963" y="20688300"/>
                        <a:ext cx="14355762" cy="600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DBDBB06-C6B1-8917-070D-4E72D2B4A4C4}"/>
              </a:ext>
            </a:extLst>
          </p:cNvPr>
          <p:cNvSpPr txBox="1"/>
          <p:nvPr/>
        </p:nvSpPr>
        <p:spPr>
          <a:xfrm>
            <a:off x="13817600" y="18262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6184D7-0461-02FB-F1C2-67F07256457E}"/>
              </a:ext>
            </a:extLst>
          </p:cNvPr>
          <p:cNvSpPr txBox="1"/>
          <p:nvPr/>
        </p:nvSpPr>
        <p:spPr>
          <a:xfrm>
            <a:off x="13817600" y="18262600"/>
            <a:ext cx="1828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1631</TotalTime>
  <Words>648</Words>
  <Application>Microsoft Office PowerPoint</Application>
  <PresentationFormat>Personalizar</PresentationFormat>
  <Paragraphs>39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Wingdings 3</vt:lpstr>
      <vt:lpstr>Íon</vt:lpstr>
      <vt:lpstr>Gráfico</vt:lpstr>
      <vt:lpstr> A OBSERVÂNCIA DO COMPLIANCE NA ÁREA TRABALHISTA COMO ESTRATÉGIA ADMINISTRATIVA EXTRAJUDICIAL NAS EMPRESAS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raphael@condexcabos.com.br</dc:creator>
  <cp:lastModifiedBy>karina Pinheiro Castro</cp:lastModifiedBy>
  <cp:revision>81</cp:revision>
  <dcterms:created xsi:type="dcterms:W3CDTF">2007-04-30T12:53:49Z</dcterms:created>
  <dcterms:modified xsi:type="dcterms:W3CDTF">2024-11-27T19:58:50Z</dcterms:modified>
</cp:coreProperties>
</file>