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39604950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7" autoAdjust="0"/>
    <p:restoredTop sz="94660"/>
  </p:normalViewPr>
  <p:slideViewPr>
    <p:cSldViewPr>
      <p:cViewPr varScale="1">
        <p:scale>
          <a:sx n="11" d="100"/>
          <a:sy n="11" d="100"/>
        </p:scale>
        <p:origin x="2416" y="104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0ED0005-B8AB-4F34-A7E5-7AEFEA057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5EB366-99DD-F347-FC26-8004DF10F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59E758-0340-428F-85E3-0D2599E805E0}" type="datetimeFigureOut">
              <a:rPr lang="pt-BR"/>
              <a:pPr>
                <a:defRPr/>
              </a:pPr>
              <a:t>28/10/2023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850284-1EC2-8A12-BDCD-8BBC7C3C9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24A2EA-A560-2A66-9B21-049A63A51B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C783A8-2BF3-433D-A41D-EE76A38440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DB690A6-7810-8EA7-3F89-1539B90D1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06412D-2B5D-D69A-4DE9-9CB33638D2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D1A70E-8452-4E7A-AA81-B3E25C3AC83C}" type="datetimeFigureOut">
              <a:rPr lang="pt-BR"/>
              <a:pPr>
                <a:defRPr/>
              </a:pPr>
              <a:t>28/10/2023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2757E22-EDEC-E46E-0357-FE58310F0D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87F12C0-D15C-808D-3FAC-646331E46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ADE837-1C02-9CD6-6820-5B3E9B6BA9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5FDA5-B63B-0BAA-D79A-639DC4DF3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B6174B-5045-42EA-ABED-ECFF1AF424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BF0E4C-31CD-3AD8-AF88-50A1C646F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B434A-BD18-8CD5-6A5E-B66FB8744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3AB17-9E71-9BE6-5EE7-FCDB15E41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B5F3-5EAB-481F-AA83-42C042F87A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744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24C4F-5D1B-005F-BEE9-BBA1AB7FD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8B9119-7BCE-9262-C224-34FD8D141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744C9C-DB6F-5B08-0D3E-E67BD058F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190C-12AF-407E-9B44-344031CCDC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102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9535C-A750-4C02-228B-69FF9438B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DF5C30-8E52-425E-7617-02C2DA275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BDE415-76C4-87C8-1A13-929D14BCA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1242-8591-4F36-846D-FDBC442BCB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516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1D9FEF-DFDE-0EDA-A1D1-F4B5ADCB5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282F1-C75B-1F6F-898F-3DE042FCB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98714A-66A1-6B0D-108D-6A91EBE3A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107E2-7028-4EB1-BB54-5BC8DCE992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538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87B70-527B-DB84-FB59-8D0FE6EEF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0BCFDE-0B4D-60AD-E9DC-95DEBF3AE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6D3DD8-3F36-2526-6CA9-AE2380C7F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B4E0-673B-4954-9079-81C838CCEA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5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4A549-5405-7FC8-B898-733291F98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2F138-6638-4758-81B9-B98CE6637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1E6F0-5359-21C6-033E-890B311DD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1392-926E-48B5-BE74-8FAECF224E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755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3E6FF9-3E3C-5370-3718-84DA894B1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9710FD-37B2-2E0F-824F-087C59FD9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72678E-9E85-CEC5-3C69-698187637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BA98-08C7-4BBC-8533-AD12D9ECCE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752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CB7EA6-0A13-9AEE-3B4B-216BC040B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ADFC89-1580-18A4-B4D5-F7798AD0A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5FE780-04DD-2A59-EAE4-238818D14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38E2-5D3A-48E4-A89F-C8C3EF628C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18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EF2851-02DB-92B9-C2AC-5DC33694A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40D481-A9E9-4C22-B2F2-DE0071499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CD8A4F-94A0-B8E6-588B-8BA9047F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364A-BD12-4958-BFE4-0CB477EF60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40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18042-AAC9-86F7-B323-2ACC694A6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11A29-5B84-886B-0F6E-90A8B233E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96694-3632-9F2A-A0F8-FD12081D5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3BA9-4D59-43BF-BF4E-0F057B4765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957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2AFB-C57C-C77F-C51C-15E11B64C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F1781-BA2C-4628-1517-A7D9FA9ED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700F1-3D78-64C0-AF0A-0989A8D76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181C-F6B1-4FF0-A361-4C1AFA617F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558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D6165E-0A82-C509-532E-21CF7041F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585913"/>
            <a:ext cx="291623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EE4B0F-C127-9904-062B-A72309699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9240838"/>
            <a:ext cx="29162375" cy="26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382197-85FA-EB02-8277-C0A9190ED7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4E484D-65C4-0344-D42A-10A561E191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CE2E9A-831C-4386-EE60-14F7B748F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800"/>
            </a:lvl1pPr>
          </a:lstStyle>
          <a:p>
            <a:pPr>
              <a:defRPr/>
            </a:pPr>
            <a:fld id="{3B2621BE-44B3-4822-95DF-6E235BB3CA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088" indent="-1081088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438" indent="-1081088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6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78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0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2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id="{BB46EF38-5D93-7DB0-1D88-1A9559807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4435475"/>
            <a:ext cx="268620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/>
              <a:t>Gerson Batista Picca</a:t>
            </a:r>
            <a:r>
              <a:rPr lang="pt-BR" altLang="pt-BR" sz="6000" baseline="30000"/>
              <a:t>1</a:t>
            </a:r>
            <a:r>
              <a:rPr lang="pt-BR" altLang="pt-BR" sz="6000"/>
              <a:t>; Dr. Landulfo Silveira Junior</a:t>
            </a:r>
            <a:r>
              <a:rPr lang="pt-BR" altLang="pt-BR" sz="6000" baseline="30000"/>
              <a:t>2</a:t>
            </a:r>
            <a:r>
              <a:rPr lang="pt-BR" altLang="pt-BR" sz="6000"/>
              <a:t>(coorientador); Drª Lívia Helena Moreira</a:t>
            </a:r>
            <a:r>
              <a:rPr lang="pt-BR" altLang="pt-BR" sz="6000" baseline="30000"/>
              <a:t>3</a:t>
            </a:r>
            <a:r>
              <a:rPr lang="pt-BR" altLang="pt-BR" sz="6000"/>
              <a:t> (orientadora)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6000"/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4B6C1B18-FD69-3B02-1650-6FEAE303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9210675"/>
            <a:ext cx="137112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8600"/>
          </a:p>
        </p:txBody>
      </p:sp>
      <p:sp>
        <p:nvSpPr>
          <p:cNvPr id="4100" name="Text Box 10">
            <a:extLst>
              <a:ext uri="{FF2B5EF4-FFF2-40B4-BE49-F238E27FC236}">
                <a16:creationId xmlns:a16="http://schemas.microsoft.com/office/drawing/2014/main" id="{38AFF9BC-49A8-A4D4-F339-93E0A3ED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9374188"/>
            <a:ext cx="137191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8600"/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82B21BEC-CD42-D26F-C925-1F2FF24D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9912350"/>
            <a:ext cx="13989050" cy="23237825"/>
          </a:xfrm>
          <a:prstGeom prst="rect">
            <a:avLst/>
          </a:prstGeom>
          <a:noFill/>
          <a:ln>
            <a:noFill/>
          </a:ln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6000" b="1" dirty="0">
                <a:latin typeface="+mj-lt"/>
              </a:rPr>
              <a:t>Introdução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latin typeface="+mj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Fundamentada na tentativa de melhor prognóstico em uma resposta terapêutica eficaz, bem como a garantia de qualidade de vida ao paciente, faz-se necessária a busca por alternativas medicamentosas visando os efeitos direcionados às células cancerígenas, com boa margem de segurança, e com ausência ou mínimos efeitos colaterais (PIMENTEL, 2021).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Dessa forma, os compostos naturais podem ser adicionados ao tratamento convencional, sendo a fauna e flora responsáveis por cerca de 25% de todos os medicamentos anticâncer aprovados desde a década de 80 (HUANG; LU; DING, 2021; VIEIRA et al., 2022), compostos naturais bioativos a serem estudados em neoplasias. Além do desenvolvimento de instrumentos capazes de proporcionar agilidade, praticidade, baixo custo e se possível de caráter preventivo para uso em diagnósticos como a espectroscopia Raman.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Um exemplo destes compostos naturais bioativos, o Viscum album, é composto natural que exerce importante papel antioxidante, anti-inflamatório e antitumoral, com utilização variada em pesquisas sobre neoplasias (GALINIAK; AEBISHER; BARTUSIK-AEBISHER, 2019). Tais compostos ainda carecem de pesquisas para a oncologia veterinária de mamíferos e em outras classes de animais.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Este estudo buscou descrever a ação do extrato de Viscum album ultradiluído dinamização (D30) como uma opção terapêutica antineoplásica em serpentes com e sem neoplasias criadas em cativeiros.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latin typeface="+mj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6000" b="1" dirty="0"/>
              <a:t>Objetivos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latin typeface="+mn-lt"/>
                <a:cs typeface="Times New Roman" panose="02020603050405020304" pitchFamily="18" charset="0"/>
              </a:rPr>
              <a:t>Este estudo buscou descrever a ação do extrato de </a:t>
            </a:r>
            <a:r>
              <a:rPr lang="pt-BR" altLang="pt-BR" sz="2800" i="1" dirty="0">
                <a:latin typeface="+mn-lt"/>
                <a:cs typeface="Times New Roman" panose="02020603050405020304" pitchFamily="18" charset="0"/>
              </a:rPr>
              <a:t>Viscum album </a:t>
            </a:r>
            <a:r>
              <a:rPr lang="pt-BR" altLang="pt-BR" sz="2800" dirty="0">
                <a:latin typeface="+mn-lt"/>
                <a:cs typeface="Times New Roman" panose="02020603050405020304" pitchFamily="18" charset="0"/>
              </a:rPr>
              <a:t>ultradiluído (D30) como uma opção terapêutica antineoplásica em serpentes com e sem neoplasias criadas em cativeiros.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8600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6000" b="1" dirty="0"/>
              <a:t>Metodologia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6000" b="1" dirty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P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estudo foi realizado no Instituto de Herpetologia do Instituto Butantã, São Paulo- SP, com aprovação CEUA nº7991151220/002256. Serpentes peçonhentasdas (N=26)  das famílias </a:t>
            </a:r>
            <a:r>
              <a:rPr lang="pt-PT" sz="2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Viperidae</a:t>
            </a:r>
            <a:r>
              <a:rPr lang="pt-P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PT" sz="2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Ophidae</a:t>
            </a:r>
            <a:r>
              <a:rPr lang="pt-P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provenientes de cativeiro e de vida livre foram selecionadas para a execução deste projeto. </a:t>
            </a:r>
            <a:r>
              <a:rPr lang="pt-B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 animais eram alimentados uma vez ao mês em períodos diferentes da aplicação do fármaco e dos exames por imagem. </a:t>
            </a:r>
            <a:r>
              <a:rPr lang="pt-P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 serpentes foram divididas em dois grupos, grupo neoplásico (n=16) e grupo sem neoplasia (n=10), todas tratadas com </a:t>
            </a:r>
            <a:r>
              <a:rPr lang="pt-PT" sz="2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Viscum album</a:t>
            </a:r>
            <a:r>
              <a:rPr lang="pt-P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ultradiluído (D30) com 1,0 mL/animal semanalmente por três meses seguidos pela via intracelômica. Foram colhidas amostras de soro sanguineo nos momentos zero, 30, 60 e 90 dias para avaliação pela técnica espectroscopia Raman e monitorado por diagnóstico por imagem através do ultrassom, e biópsia das neoplasias do grupo neoplásico.</a:t>
            </a:r>
            <a:endParaRPr lang="pt-BR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8600" dirty="0"/>
          </a:p>
        </p:txBody>
      </p:sp>
      <p:sp>
        <p:nvSpPr>
          <p:cNvPr id="4102" name="Text Box 13">
            <a:extLst>
              <a:ext uri="{FF2B5EF4-FFF2-40B4-BE49-F238E27FC236}">
                <a16:creationId xmlns:a16="http://schemas.microsoft.com/office/drawing/2014/main" id="{1C037D06-3AD3-B6C9-3103-08B98478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0" y="10093325"/>
            <a:ext cx="13719175" cy="29457650"/>
          </a:xfrm>
          <a:prstGeom prst="rect">
            <a:avLst/>
          </a:prstGeom>
          <a:noFill/>
          <a:ln>
            <a:noFill/>
          </a:ln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6000" b="1" dirty="0"/>
              <a:t>Resultados</a:t>
            </a:r>
          </a:p>
          <a:p>
            <a:pPr algn="just">
              <a:spcBef>
                <a:spcPts val="0"/>
              </a:spcBef>
              <a:buFontTx/>
              <a:buNone/>
              <a:defRPr/>
            </a:pPr>
            <a:endParaRPr lang="pt-BR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pt-B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Serpentes do grupo neoplásico apresentavam áreas menos volumosas, um pouco mais concêntricas e hipoecóicas, como apresentado nas figuras 1 e 2, foram diagnosticados ainda hepatite difusa crônica e ativa, nefrite focal, alterações cardíacas, sarcomas, mesoteliomas, fibromas, neoplasias colangiocelulares, pneumonia e carcinoma, apresentados nas figuras 3 e 4. As serpentes do grupo não neoplásico permaneceram com o perfil alimentar inalterado, manutenção do peso médio e sem alterações metabólicas e morfofuncionais importantes confirmadas pelo diagnóstico por imagem. Os animais do grupo tratamento permaneceram inalterados quanto as condições de vida.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endParaRPr lang="pt-BR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pt-B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decorrer do trabalho foram coletados soros de todos os animais envolvidos para análise e interpretação através da técnica espectroscopia Raman, contudo os dados ainda estão sendo processados e análises futuras deverão complementar à pesquisa.</a:t>
            </a:r>
          </a:p>
          <a:p>
            <a:pPr algn="just">
              <a:spcBef>
                <a:spcPts val="0"/>
              </a:spcBef>
              <a:buFontTx/>
              <a:buNone/>
              <a:defRPr/>
            </a:pPr>
            <a:endParaRPr lang="pt-BR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8600" dirty="0"/>
              <a:t> </a:t>
            </a:r>
            <a:r>
              <a:rPr lang="pt-BR" altLang="pt-BR" sz="6000" b="1" dirty="0"/>
              <a:t>Conclusões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6000" b="1" dirty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8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Viscum album </a:t>
            </a:r>
            <a:r>
              <a:rPr lang="pt-BR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ultradiluído (D30) é uma alternativa complementar para auxiliar no tratamento de serpentes com e sem neoplasias, pois não houve a ocorrência de efeitos colaterais nos animais submetidos ao tratamento. Mais pesquisas deverão ser desenvolvidas com o uso desse fármaco para se evidenciar o real impacto na qualidade de vida das serpentes criadas em cativeiros.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6000" b="1" dirty="0"/>
              <a:t>Bibliografia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6000" b="1" dirty="0"/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GALINIAK, S.; AEBISHER, D.; BARTUSIK-AEBISHER, D. Health benefits of resveratrol administration. Acta Biochimica Polonica, v. 66, n. 1, p. 13–21, 28 fev. (2019).  </a:t>
            </a:r>
            <a:endParaRPr lang="pt-BR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HUANG, M.; LU, J.-J.; DING, J. Natural Products in Cancer Therapy: Past, Present and Future. Natural Products and Bioprospecting, v. 11, p. 513, (2021).  </a:t>
            </a:r>
            <a:endParaRPr lang="pt-BR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PIMENTEL, N. B. L. O custo da cura: repercussões psicossociais do tratamento radioterápico para o câncer do colo uterino. 2021. 124 f. Dissertação (Mestrado Acadêmico em Ciências do Cuidado em Saúde) - Universidade Federal Fluminense, Niterói, (2021).</a:t>
            </a:r>
            <a:endParaRPr lang="pt-BR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SZURPNICKA A et all; Biological activity of mistletoe: in vitro and in vivo studies and mechanisms of action. Archives of Pharmacal Research, pp. 1- 37 (2020).</a:t>
            </a:r>
            <a:endParaRPr lang="pt-BR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pt-P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TRACCHIA, A. C.; Medicina en quelonios y otros reptiles. 1a ed ampliada. - Ciudad Autónoma de Buenos Aires: Universidad Maimónides; Ciudad Autónoma de Buenos Aires: Ediciones Fundación Azara, (2018).</a:t>
            </a:r>
          </a:p>
          <a:p>
            <a:pPr algn="just">
              <a:spcBef>
                <a:spcPts val="0"/>
              </a:spcBef>
              <a:buFontTx/>
              <a:buNone/>
              <a:defRPr/>
            </a:pPr>
            <a:endParaRPr lang="pt-PT" altLang="pt-BR" sz="2800" dirty="0"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pt-BR" sz="6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Fomento</a:t>
            </a:r>
            <a:endParaRPr lang="pt-BR" sz="6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pt-B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Agradecimento a Universidade Anhembi Morumbi (UAM) pela Bolsa de Estudo Parcial concedida ao aluno.</a:t>
            </a:r>
            <a:endParaRPr lang="pt-BR" altLang="pt-BR" sz="4100" dirty="0">
              <a:latin typeface="+mn-lt"/>
            </a:endParaRPr>
          </a:p>
        </p:txBody>
      </p:sp>
      <p:sp>
        <p:nvSpPr>
          <p:cNvPr id="4103" name="CaixaDeTexto 1">
            <a:extLst>
              <a:ext uri="{FF2B5EF4-FFF2-40B4-BE49-F238E27FC236}">
                <a16:creationId xmlns:a16="http://schemas.microsoft.com/office/drawing/2014/main" id="{27180F80-4A93-E44B-8A79-A1E736C6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6543675"/>
            <a:ext cx="29310012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7200" b="1"/>
              <a:t>Universidade Anhembi Morumbi (UAM)</a:t>
            </a:r>
          </a:p>
          <a:p>
            <a:pPr algn="ctr" eaLnBrk="1" hangingPunct="1">
              <a:buFontTx/>
              <a:buNone/>
            </a:pPr>
            <a:r>
              <a:rPr lang="pt-BR" altLang="pt-BR" sz="5400"/>
              <a:t>Engenharia Biomédica, São José dos Campos – Cité</a:t>
            </a:r>
          </a:p>
          <a:p>
            <a:pPr algn="ctr" eaLnBrk="1" hangingPunct="1">
              <a:buFontTx/>
              <a:buNone/>
            </a:pPr>
            <a:r>
              <a:rPr lang="pt-PT" altLang="pt-BR" sz="5400"/>
              <a:t>gersonbp7@gmail.com</a:t>
            </a:r>
            <a:r>
              <a:rPr lang="pt-BR" altLang="pt-BR" sz="5400" baseline="30000"/>
              <a:t>1</a:t>
            </a:r>
            <a:r>
              <a:rPr lang="pt-PT" altLang="pt-BR" sz="5400">
                <a:cs typeface="Calibri" panose="020F0502020204030204" pitchFamily="34" charset="0"/>
              </a:rPr>
              <a:t>; lsjunior@gmail.com </a:t>
            </a:r>
            <a:r>
              <a:rPr lang="pt-BR" altLang="pt-BR" sz="5400" baseline="30000"/>
              <a:t>2</a:t>
            </a:r>
            <a:r>
              <a:rPr lang="pt-BR" altLang="pt-BR" sz="5400"/>
              <a:t>; livia.mel@ulife.com.br</a:t>
            </a:r>
            <a:r>
              <a:rPr lang="pt-BR" altLang="pt-BR" sz="5400" baseline="30000"/>
              <a:t>3</a:t>
            </a:r>
            <a:endParaRPr lang="pt-BR" altLang="pt-BR" sz="5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7200"/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FA8D4E11-A8FE-272A-2927-BA002C4B2CFF}"/>
              </a:ext>
            </a:extLst>
          </p:cNvPr>
          <p:cNvSpPr/>
          <p:nvPr/>
        </p:nvSpPr>
        <p:spPr bwMode="auto">
          <a:xfrm>
            <a:off x="598488" y="463550"/>
            <a:ext cx="31300737" cy="38417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altLang="pt-BR" sz="5400" b="1" dirty="0">
                <a:solidFill>
                  <a:schemeClr val="tx1"/>
                </a:solidFill>
              </a:rPr>
              <a:t>APLICAÇÃO DE </a:t>
            </a:r>
            <a:r>
              <a:rPr lang="pt-BR" altLang="pt-BR" sz="5400" b="1" i="1" dirty="0">
                <a:solidFill>
                  <a:schemeClr val="tx1"/>
                </a:solidFill>
              </a:rPr>
              <a:t>Viscum album</a:t>
            </a:r>
            <a:r>
              <a:rPr lang="pt-BR" altLang="pt-BR" sz="5400" b="1" dirty="0">
                <a:solidFill>
                  <a:schemeClr val="tx1"/>
                </a:solidFill>
              </a:rPr>
              <a:t> D30 ULTRADILUIDO EM SERPENTES DE CATIVEIRO COM E SEM NEOPLASIAS </a:t>
            </a:r>
          </a:p>
          <a:p>
            <a:pPr algn="ctr" eaLnBrk="1" hangingPunct="1">
              <a:defRPr/>
            </a:pPr>
            <a:endParaRPr lang="pt-BR" altLang="pt-BR" sz="5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pt-BR" altLang="pt-BR" sz="5400" b="1" u="sng" dirty="0">
                <a:solidFill>
                  <a:schemeClr val="tx1"/>
                </a:solidFill>
              </a:rPr>
              <a:t>Engenharia Biomédica</a:t>
            </a:r>
            <a:endParaRPr lang="pt-BR" altLang="pt-BR" sz="54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pt-BR" altLang="pt-BR" sz="5400" dirty="0">
              <a:solidFill>
                <a:schemeClr val="tx1"/>
              </a:solidFill>
            </a:endParaRPr>
          </a:p>
        </p:txBody>
      </p:sp>
      <p:pic>
        <p:nvPicPr>
          <p:cNvPr id="4105" name="Imagem 3">
            <a:extLst>
              <a:ext uri="{FF2B5EF4-FFF2-40B4-BE49-F238E27FC236}">
                <a16:creationId xmlns:a16="http://schemas.microsoft.com/office/drawing/2014/main" id="{B92927E3-1B44-6834-AFF8-069FD5AF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32497713"/>
            <a:ext cx="11718925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>
            <a:extLst>
              <a:ext uri="{FF2B5EF4-FFF2-40B4-BE49-F238E27FC236}">
                <a16:creationId xmlns:a16="http://schemas.microsoft.com/office/drawing/2014/main" id="{956B42DF-0C2F-6F80-A937-CC07564E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013" y="15960725"/>
            <a:ext cx="6608762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>
            <a:extLst>
              <a:ext uri="{FF2B5EF4-FFF2-40B4-BE49-F238E27FC236}">
                <a16:creationId xmlns:a16="http://schemas.microsoft.com/office/drawing/2014/main" id="{7054BCB9-A0CD-A995-F6A6-B832BCB8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838" y="15971838"/>
            <a:ext cx="6608762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925</Words>
  <Application>Microsoft Office PowerPoint</Application>
  <PresentationFormat>Personalizar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ALINE SANTIAGO DE OLIVEIRA DA SILVA</cp:lastModifiedBy>
  <cp:revision>52</cp:revision>
  <dcterms:created xsi:type="dcterms:W3CDTF">2007-04-30T12:53:49Z</dcterms:created>
  <dcterms:modified xsi:type="dcterms:W3CDTF">2023-10-28T22:40:54Z</dcterms:modified>
</cp:coreProperties>
</file>