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39604950"/>
  <p:notesSz cx="6662738" cy="98329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774DA-5EE8-C468-3A51-601CFDDD204B}" v="699" dt="2023-10-24T14:16:00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17" autoAdjust="0"/>
    <p:restoredTop sz="94660"/>
  </p:normalViewPr>
  <p:slideViewPr>
    <p:cSldViewPr>
      <p:cViewPr varScale="1">
        <p:scale>
          <a:sx n="11" d="100"/>
          <a:sy n="11" d="100"/>
        </p:scale>
        <p:origin x="2416" y="104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9B63DAA-7C30-B56D-5D97-A80C1F13BA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8C5859-9398-C5E1-31FA-E4F416485D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125EFB-CBB1-40E6-98D3-A8D1EBE6437A}" type="datetimeFigureOut">
              <a:rPr lang="pt-BR"/>
              <a:pPr>
                <a:defRPr/>
              </a:pPr>
              <a:t>24/10/2023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652CDE-DB4A-6491-CF59-24B3AA1CC2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2884FE-2915-200B-C73A-CAB79410C1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1ABE67-715D-4F35-9A7A-37802FFF9D39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A308858-F385-B7B8-ECBB-452829687A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0B894F9-87DF-1BE2-F338-1A74C626A2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458E3B-8CB8-4805-83D0-E56C21CDF2B0}" type="datetimeFigureOut">
              <a:rPr lang="pt-BR"/>
              <a:pPr>
                <a:defRPr/>
              </a:pPr>
              <a:t>24/10/2023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D2E2308-FD98-BE0E-3DF9-02E73EA275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2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CF1C07FE-E92C-08B0-2735-10EC91D41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32338"/>
            <a:ext cx="5329238" cy="3871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FDC420-3B6D-5BC4-4579-EFF8249D4A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8F7ACF-3151-F6E4-77AC-969B8303F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44A242-2F9B-4438-A16D-234571A48B5D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2303125"/>
            <a:ext cx="27543125" cy="84899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2442488"/>
            <a:ext cx="22682200" cy="10121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4293D3-6343-3939-F984-1E215B7B5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23EF85-87AC-3522-85C2-8E45E3D88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BBB4FD-C18B-4DEB-E485-4A3E8EA9C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D9ADA-A08E-4EEB-8A73-50EE548F455F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026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C12FC-27AB-A45D-5295-4FA8579C1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B1262D-6902-1A88-59E5-1F6C54E95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5D843-39FA-3B3A-A413-000CDFA4B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44FC-3091-4090-AEC9-2028360DE3C1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918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585913"/>
            <a:ext cx="7289800" cy="3379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585913"/>
            <a:ext cx="21720175" cy="3379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313C6E-0293-ABDF-C823-87DA19478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86E7BE-488E-09CE-723F-17F3A6A78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112230-09B5-D5C1-A5E1-2159F9D73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E66F7-2E90-40AD-A5E3-301917E83205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813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3EFF96-A8D7-773E-24B3-4D330546F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783F20-5EFD-D962-D286-085848F92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AAFED-FF9B-FBE7-E4A0-1B19C0110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D7CF2-8B71-415E-AC81-006A102B423C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160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5449213"/>
            <a:ext cx="27544713" cy="7866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6786225"/>
            <a:ext cx="27544713" cy="8662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71973A-D3C7-9032-EDE9-C529E6849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08D59C-D798-D249-D642-4EB4FEBF1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5A60A0-ED20-01A3-BDDF-C4A28D1AE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8929-2AA5-4100-86DE-BD022B7D218B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134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9240838"/>
            <a:ext cx="14504987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9240838"/>
            <a:ext cx="14504988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6FD2D-DD9B-D4D8-CA24-1E0BCC346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56A4FA-A274-D795-D63F-28F643AB4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DD472-304A-F121-B2DC-4D4C860F6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6B53-AA4A-4C35-9CE7-8FE91295F157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85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8864600"/>
            <a:ext cx="1431607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2560300"/>
            <a:ext cx="1431607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8864600"/>
            <a:ext cx="1432242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2560300"/>
            <a:ext cx="1432242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854B50-EE62-82B6-250C-284A2894B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776053-D13A-5EA5-0E7F-5E6774548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EA4E20-07F7-3D43-542A-4DE95C9A8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6026-2C1E-44D8-A7A7-3513A6E3C945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485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87EA80-175B-5B71-A5FA-44FD8A93C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4B1D25-801C-E71C-8966-8225B1637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4CD052-C153-0C20-DE6E-3620D900C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6453-D0B5-4FD2-AF30-7D9380A8349E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423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85CC17-3901-2FDC-2D8B-690152FD4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D80ABB-8E67-0945-06EC-04FEEB6A9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D06688-426F-7E55-ED1C-C6617D73C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DDEB-40C4-45A6-A1F3-799B96ADB73E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149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576388"/>
            <a:ext cx="10660062" cy="6711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576388"/>
            <a:ext cx="18113375" cy="33802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8288338"/>
            <a:ext cx="10660062" cy="27090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624DD-11BF-471C-75EE-5D32438D7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9F37E-2A49-B44C-D37E-7C4A7BCBA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59C5E-3C00-9D7B-077E-0A495796B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44CD8-1275-4A61-990B-78965916F038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55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27724100"/>
            <a:ext cx="19442112" cy="3271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538538"/>
            <a:ext cx="19442112" cy="23763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0995938"/>
            <a:ext cx="19442112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AFBBA-0E83-632C-3902-E0441849F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275B5-FAA8-3C54-F0AF-B05C4D856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C6C40E-AFE1-DD46-E60E-7F37FB6DA0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7D9E1-5748-4FB4-84F3-239954E7D34D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785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4B19D5-FD60-0898-48DC-CF53D8E98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585913"/>
            <a:ext cx="291623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36A15D-96A8-2B86-266D-8DE01413E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9240838"/>
            <a:ext cx="29162375" cy="261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37A861-C333-76FE-0AD3-A294141A20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090AE1-E9B6-6B6D-3F10-E27DF567A1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63238"/>
            <a:ext cx="102616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2F5D3D-2008-7291-5302-2AD130288F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800"/>
            </a:lvl1pPr>
          </a:lstStyle>
          <a:p>
            <a:pPr>
              <a:defRPr/>
            </a:pPr>
            <a:fld id="{0DF1ED9C-7AAB-4276-BFE4-823D41E68D97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5pPr>
      <a:lvl6pPr marL="4572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6pPr>
      <a:lvl7pPr marL="9144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7pPr>
      <a:lvl8pPr marL="13716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8pPr>
      <a:lvl9pPr marL="18288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9pPr>
    </p:titleStyle>
    <p:bodyStyle>
      <a:lvl1pPr marL="1617663" indent="-1617663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6200" algn="l" defTabSz="43180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</a:defRPr>
      </a:lvl2pPr>
      <a:lvl3pPr marL="5399088" indent="-1081088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18000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3438" indent="-1081088" algn="l" defTabSz="4318000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806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78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50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22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uhana.nardini@yahoo.com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>
            <a:extLst>
              <a:ext uri="{FF2B5EF4-FFF2-40B4-BE49-F238E27FC236}">
                <a16:creationId xmlns:a16="http://schemas.microsoft.com/office/drawing/2014/main" id="{4C7C961C-53DB-515B-DA23-704956EA1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4992688"/>
            <a:ext cx="26862087" cy="42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t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sz="6000" dirty="0" err="1">
                <a:latin typeface="Arial"/>
                <a:cs typeface="Arial"/>
              </a:rPr>
              <a:t>Auhana</a:t>
            </a:r>
            <a:r>
              <a:rPr lang="pt-BR" altLang="pt-BR" sz="6000" dirty="0">
                <a:latin typeface="Arial"/>
                <a:cs typeface="Arial"/>
              </a:rPr>
              <a:t> Nardini Margutti¹ Prof. Dr. Carlos Alberto Alves² Prof. Dra. Roseane Barcellos Maques³</a:t>
            </a:r>
          </a:p>
          <a:p>
            <a:pPr algn="ctr">
              <a:spcBef>
                <a:spcPct val="0"/>
              </a:spcBef>
              <a:buNone/>
            </a:pPr>
            <a:endParaRPr lang="en-US" altLang="pt-BR" dirty="0">
              <a:latin typeface="Arial"/>
              <a:cs typeface="Arial"/>
            </a:endParaRPr>
          </a:p>
        </p:txBody>
      </p:sp>
      <p:sp>
        <p:nvSpPr>
          <p:cNvPr id="4099" name="Text Box 8">
            <a:extLst>
              <a:ext uri="{FF2B5EF4-FFF2-40B4-BE49-F238E27FC236}">
                <a16:creationId xmlns:a16="http://schemas.microsoft.com/office/drawing/2014/main" id="{A6EF8F0F-F149-31CF-88A6-4291E70FF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9210675"/>
            <a:ext cx="137112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8600"/>
          </a:p>
        </p:txBody>
      </p:sp>
      <p:sp>
        <p:nvSpPr>
          <p:cNvPr id="4100" name="Text Box 10">
            <a:extLst>
              <a:ext uri="{FF2B5EF4-FFF2-40B4-BE49-F238E27FC236}">
                <a16:creationId xmlns:a16="http://schemas.microsoft.com/office/drawing/2014/main" id="{03819BFD-EBFB-BB52-8C8E-5D71FD702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9374188"/>
            <a:ext cx="137191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8600"/>
          </a:p>
        </p:txBody>
      </p:sp>
      <p:sp>
        <p:nvSpPr>
          <p:cNvPr id="4101" name="Text Box 12">
            <a:extLst>
              <a:ext uri="{FF2B5EF4-FFF2-40B4-BE49-F238E27FC236}">
                <a16:creationId xmlns:a16="http://schemas.microsoft.com/office/drawing/2014/main" id="{6BFF3F65-E3B0-1BBE-724A-79EB7BB1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9912350"/>
            <a:ext cx="13989050" cy="2208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t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 dirty="0"/>
              <a:t>Introdução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600" dirty="0">
              <a:cs typeface="Arial"/>
            </a:endParaRPr>
          </a:p>
          <a:p>
            <a:pPr algn="just">
              <a:buNone/>
            </a:pPr>
            <a:r>
              <a:rPr lang="pt-BR" sz="2600" dirty="0">
                <a:latin typeface="Arial"/>
                <a:cs typeface="Times New Roman"/>
              </a:rPr>
              <a:t>A maneira como as pessoas se relacionam é alterada de acordo com a forma como as pessoas se comunicam e atualmente também está relacionada a presença da tecnologia. Barros et al (2021) reforçam que atualmente existem mais dispositivos conectados à internet do que seres humanos no planeta. Cria-se então um ciberespaço, um mundo virtual, onde toda a informação é disponibilizada e compartilhada promovendo comunicação e interações.</a:t>
            </a:r>
            <a:endParaRPr lang="pt-BR" sz="2600" dirty="0">
              <a:latin typeface="Arial"/>
              <a:cs typeface="Arial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r>
              <a:rPr lang="pt-BR" sz="2600" err="1">
                <a:latin typeface="Arial"/>
                <a:cs typeface="Times New Roman"/>
              </a:rPr>
              <a:t>Lupton</a:t>
            </a:r>
            <a:r>
              <a:rPr lang="pt-BR" sz="2600">
                <a:latin typeface="Arial"/>
                <a:cs typeface="Times New Roman"/>
              </a:rPr>
              <a:t> (2015), provoca esse debate com a expressão “a vida é digital” como forma de reforçar a relevância da centralidade das tecnologias digitais nos estudos da sociologia porque todas as dimensões da vida humana estão, segundo a autora, inevitavelmente relacionadas às tecnologias digitais. Desta forma, este estudo propõe investigar de que maneira os conceitos de hospitalidade e de sociologia digital aparecem nas plataformas que conectam viajantes com o objetivo de melhor evidenciar as interseções entre eles que possam ampliar a compreensão a respeito das relações humanas no ambiente digital. Tem-se como perspectiva inserir as plataformas digitais de redes sociais como uma possibilidade de lugar no formato apresentado por Derrida (2003) ao explicar a incondicionalidade da hospitalidade em receber o outro em diferentes lugares.</a:t>
            </a:r>
            <a:endParaRPr lang="pt-BR" sz="2600">
              <a:latin typeface="Arial"/>
              <a:cs typeface="Arial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6000" b="1" dirty="0">
              <a:latin typeface="Arial"/>
              <a:cs typeface="Arial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6000" b="1" dirty="0">
                <a:latin typeface="Arial"/>
                <a:cs typeface="Arial"/>
              </a:rPr>
              <a:t>Objetivos</a:t>
            </a:r>
            <a:endParaRPr lang="pt-BR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5000"/>
          </a:p>
          <a:p>
            <a:pPr algn="just">
              <a:buNone/>
            </a:pPr>
            <a:r>
              <a:rPr lang="pt-BR" sz="2600">
                <a:latin typeface="Arial"/>
                <a:cs typeface="Times New Roman"/>
              </a:rPr>
              <a:t>Para entender como essas relações acontecem no ambiente digital, foram selecionados 25 aplicativos que conectam viajantes, com objetivo de aproximar pessoas que procuram construir laços de amizade, o que exemplifica a presença de ferramentas digitais possibilitando relações humanas e construção de vínculos. Desta forma, o questionamento que deu origem ao estudo é: Como a hospitalidade e a sociologia digital podem ser encontradas nas plataformas que aproximam viajantes?</a:t>
            </a:r>
            <a:endParaRPr lang="pt-BR" sz="2600">
              <a:latin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 dirty="0"/>
              <a:t>Metodologia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600" b="1" dirty="0">
              <a:cs typeface="Arial"/>
            </a:endParaRPr>
          </a:p>
          <a:p>
            <a:pPr algn="just">
              <a:buNone/>
            </a:pPr>
            <a:r>
              <a:rPr lang="pt-BR" sz="2600">
                <a:latin typeface="Arial"/>
                <a:cs typeface="Times New Roman"/>
              </a:rPr>
              <a:t>Para exemplificar a relação entre sociologia digital e hospitalidade, nesta pesquisa, foram identificados 25 aplicativos indicados por viajantes para se conectar com outras pessoas. A escolha destas plataformas se deu através da pesquisa em sites especializados em viagens, onde eram indicados aplicativos para conectar pessoas, estabelecer relacionamentos e fazer novos amigos no Brasil e no mundo. Aplicativos que tirassem as pessoas da solidão e oferecessem a possibilidade de socializar, não de maneira presencial, mas em uma vida digital. </a:t>
            </a:r>
          </a:p>
          <a:p>
            <a:pPr algn="just">
              <a:buNone/>
            </a:pPr>
            <a:r>
              <a:rPr lang="pt-BR" sz="2600" dirty="0">
                <a:latin typeface="Arial"/>
                <a:cs typeface="Times New Roman"/>
              </a:rPr>
              <a:t>O método empregado para análise dos comentários foi a análise de conteúdo sob uma perspectiva qualitativa, que segundo Bardin (2011) são técnicas de comunicação, que através de um método e objetivos analisam o conteúdo da mensagem, e permite fazer inferências sobre determinado assunto, com variáveis inferidas. A ferramenta utilizada para esta análise foi o software </a:t>
            </a:r>
            <a:r>
              <a:rPr lang="pt-BR" sz="2600" dirty="0" err="1">
                <a:latin typeface="Arial"/>
                <a:cs typeface="Times New Roman"/>
              </a:rPr>
              <a:t>NVivo</a:t>
            </a:r>
            <a:r>
              <a:rPr lang="pt-BR" sz="2600" dirty="0">
                <a:latin typeface="Arial"/>
                <a:cs typeface="Times New Roman"/>
              </a:rPr>
              <a:t> 2020.</a:t>
            </a:r>
            <a:endParaRPr lang="pt-BR" sz="2600" dirty="0">
              <a:latin typeface="Arial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>
              <a:cs typeface="Arial" panose="020B0604020202020204" pitchFamily="34" charset="0"/>
            </a:endParaRPr>
          </a:p>
        </p:txBody>
      </p:sp>
      <p:sp>
        <p:nvSpPr>
          <p:cNvPr id="4102" name="Text Box 13">
            <a:extLst>
              <a:ext uri="{FF2B5EF4-FFF2-40B4-BE49-F238E27FC236}">
                <a16:creationId xmlns:a16="http://schemas.microsoft.com/office/drawing/2014/main" id="{B7F5335F-6FA7-954E-2A79-66500588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0" y="10093325"/>
            <a:ext cx="13719175" cy="3098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t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 dirty="0">
                <a:latin typeface="Arial"/>
                <a:cs typeface="Arial"/>
              </a:rPr>
              <a:t>Resultados</a:t>
            </a:r>
          </a:p>
          <a:p>
            <a:pPr algn="just">
              <a:buNone/>
            </a:pPr>
            <a:r>
              <a:rPr lang="pt-BR" sz="2600" dirty="0">
                <a:latin typeface="Arial"/>
                <a:cs typeface="Times New Roman"/>
              </a:rPr>
              <a:t>Em relação aos resultados obtidos nas avaliações, considerando o conceito de Camargo (2004) o qual reforça que a hospitalidade é uma interação que acontece entre seres humanos, no tempo e espaço planejado, foram selecionados os seguintes códigos considerados categorias de análise: pessoas, conhecer e amigos. A seguir a exemplificação através de relatos e da árvore de palavras formada por cada categoria. </a:t>
            </a:r>
            <a:endParaRPr lang="pt-BR" sz="2600" dirty="0">
              <a:latin typeface="Arial"/>
              <a:cs typeface="Arial"/>
            </a:endParaRPr>
          </a:p>
          <a:p>
            <a:pPr algn="just">
              <a:buNone/>
            </a:pPr>
            <a:r>
              <a:rPr lang="pt-BR" sz="2600" dirty="0">
                <a:latin typeface="Arial"/>
                <a:cs typeface="Times New Roman"/>
              </a:rPr>
              <a:t>Figura 1: Árvore de palavras – Pessoas</a:t>
            </a:r>
            <a:endParaRPr lang="pt-BR" sz="2600" dirty="0">
              <a:latin typeface="Arial"/>
              <a:cs typeface="Arial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r>
              <a:rPr lang="pt-BR" sz="2600" dirty="0">
                <a:latin typeface="Arial"/>
                <a:cs typeface="Times New Roman"/>
              </a:rPr>
              <a:t>Fonte: Dos autores (2023)</a:t>
            </a:r>
            <a:endParaRPr lang="pt-BR" dirty="0">
              <a:latin typeface="Arial"/>
              <a:cs typeface="Arial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just">
              <a:buNone/>
            </a:pPr>
            <a:r>
              <a:rPr lang="pt-BR" sz="2600" dirty="0">
                <a:latin typeface="Arial"/>
                <a:cs typeface="Times New Roman"/>
              </a:rPr>
              <a:t>As palavras extraídas para análise mantêm relação com o conceito, pois quando fala-se de interação entre seres humanos, o termo pessoas, mostra que mesmo no ambiente digital, é entendido e compreendido que a máquina é apenas uma forma de aproximar os usuários. De maneira que é possível identificar em diversos relatos que a palavra “pessoa” aparece remetendo a ideia de pessoas interagindo com pessoas. </a:t>
            </a:r>
            <a:endParaRPr lang="pt-BR" sz="2600" dirty="0">
              <a:cs typeface="Arial"/>
            </a:endParaRPr>
          </a:p>
          <a:p>
            <a:pPr algn="just">
              <a:buNone/>
            </a:pPr>
            <a:endParaRPr lang="pt-BR" sz="2600" dirty="0">
              <a:latin typeface="Arial"/>
              <a:cs typeface="Times New Roman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 dirty="0">
                <a:latin typeface="Arial"/>
                <a:cs typeface="Arial"/>
              </a:rPr>
              <a:t>Conclusões</a:t>
            </a:r>
          </a:p>
          <a:p>
            <a:pPr algn="just">
              <a:buNone/>
            </a:pPr>
            <a:r>
              <a:rPr lang="pt-BR" sz="2600" dirty="0">
                <a:latin typeface="Arial"/>
                <a:cs typeface="Times New Roman"/>
              </a:rPr>
              <a:t>Este artigo investigou de que maneira os conceitos de hospitalidade e de sociologia digital aparecem nas plataformas que conectam viajantes com o objetivo de melhor evidenciar as interseções entre os conceitos para que pudesse ampliar a compreensão a respeito das relações humanas no ambiente digital. Para isso, foram analisados 225 comentários de 24 plataformas indicadas por viajantes.</a:t>
            </a:r>
            <a:endParaRPr lang="pt-BR" sz="2600" dirty="0">
              <a:latin typeface="Arial"/>
              <a:cs typeface="Arial"/>
            </a:endParaRPr>
          </a:p>
          <a:p>
            <a:pPr algn="just">
              <a:buNone/>
            </a:pPr>
            <a:r>
              <a:rPr lang="pt-BR" sz="2600" dirty="0">
                <a:latin typeface="Arial"/>
                <a:cs typeface="Times New Roman"/>
              </a:rPr>
              <a:t>As categorias criadas na análise das avaliações foram: pessoas, conhecer e amigos, o que reforça que os usuários entendem que há uma interação humana através das plataformas digitais - dada a frequência da palavra pessoas. A possibilidade de conexão e interação neste ambiente digital com outras pessoas aparece na frequência da palavra conhecer. E quando acontece o estreitamento da relação é possível observar na frequência do termo amigo.</a:t>
            </a:r>
            <a:endParaRPr lang="pt-BR" sz="2600" dirty="0">
              <a:latin typeface="Arial"/>
              <a:cs typeface="Arial"/>
            </a:endParaRPr>
          </a:p>
          <a:p>
            <a:pPr algn="just">
              <a:buNone/>
            </a:pPr>
            <a:r>
              <a:rPr lang="pt-BR" sz="2600" dirty="0">
                <a:latin typeface="Arial"/>
                <a:cs typeface="Times New Roman"/>
              </a:rPr>
              <a:t>Essas relações ficam claras através dos depoimentos que em parte são positivos em relação a conexão com outras pessoas através das plataformas, possibilidade de conexão com pessoas de diferentes lugares, culturas e línguas. Por outro lado, aparecem também algumas avaliações negativas, que surgem pela impossibilidade de se conectar com outros, sendo porque a plataforma cobra algum valor pelo serviço, por conta de algum erro que não foi possível a utilização do aplicativo ou porque o usuário não encontrou ou se encaixou em um o grupo como gostaria. Ficou evidenciado que a tecnologia, através das plataformas digitais, se tornou uma parte fundamental da vida das pessoas (</a:t>
            </a:r>
            <a:r>
              <a:rPr lang="pt-BR" sz="2600" err="1">
                <a:latin typeface="Arial"/>
                <a:cs typeface="Times New Roman"/>
              </a:rPr>
              <a:t>Jamieson</a:t>
            </a:r>
            <a:r>
              <a:rPr lang="pt-BR" sz="2600" dirty="0">
                <a:latin typeface="Arial"/>
                <a:cs typeface="Times New Roman"/>
              </a:rPr>
              <a:t>, 2013).</a:t>
            </a:r>
            <a:endParaRPr lang="pt-BR" sz="2600">
              <a:latin typeface="Arial"/>
              <a:cs typeface="Arial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6000" b="1" dirty="0">
                <a:latin typeface="Arial"/>
                <a:cs typeface="Arial"/>
              </a:rPr>
              <a:t>Bibliografia</a:t>
            </a:r>
          </a:p>
          <a:p>
            <a:pPr>
              <a:buNone/>
            </a:pPr>
            <a:r>
              <a:rPr lang="pt-BR" sz="2400" dirty="0">
                <a:latin typeface="Arial"/>
                <a:cs typeface="Times New Roman"/>
              </a:rPr>
              <a:t>Bardin, Laurence (2011).</a:t>
            </a:r>
            <a:r>
              <a:rPr lang="pt-BR" sz="2400" b="1" dirty="0">
                <a:latin typeface="Arial"/>
                <a:cs typeface="Times New Roman"/>
              </a:rPr>
              <a:t> </a:t>
            </a:r>
            <a:r>
              <a:rPr lang="pt-BR" sz="2400" dirty="0">
                <a:latin typeface="Arial"/>
                <a:cs typeface="Times New Roman"/>
              </a:rPr>
              <a:t>Análise de conteúdo. São Paulo: </a:t>
            </a:r>
            <a:r>
              <a:rPr lang="pt-BR" sz="2400" i="1" dirty="0">
                <a:latin typeface="Arial"/>
                <a:cs typeface="Times New Roman"/>
              </a:rPr>
              <a:t>Almedina Brasil</a:t>
            </a:r>
            <a:r>
              <a:rPr lang="pt-BR" sz="2400" dirty="0">
                <a:latin typeface="Arial"/>
                <a:cs typeface="Times New Roman"/>
              </a:rPr>
              <a:t>.</a:t>
            </a:r>
            <a:endParaRPr lang="pt-BR" sz="2400">
              <a:latin typeface="Arial"/>
              <a:cs typeface="Arial"/>
            </a:endParaRPr>
          </a:p>
          <a:p>
            <a:pPr>
              <a:buNone/>
            </a:pPr>
            <a:r>
              <a:rPr lang="pt-BR" sz="2400" dirty="0">
                <a:latin typeface="Arial"/>
                <a:cs typeface="Times New Roman"/>
              </a:rPr>
              <a:t>Barros, Á. G., de Souza, C. H. M., &amp; Teixeira, R. (2021). Evolução das comunicações até a Internet das Coisas: a passagem para uma nova era da comunicação humana. </a:t>
            </a:r>
            <a:r>
              <a:rPr lang="en-US" sz="2400" i="1" err="1">
                <a:latin typeface="Arial"/>
                <a:cs typeface="Times New Roman"/>
              </a:rPr>
              <a:t>Cadernos</a:t>
            </a:r>
            <a:r>
              <a:rPr lang="en-US" sz="2400" i="1" dirty="0">
                <a:latin typeface="Arial"/>
                <a:cs typeface="Times New Roman"/>
              </a:rPr>
              <a:t> de </a:t>
            </a:r>
            <a:r>
              <a:rPr lang="en-US" sz="2400" i="1" err="1">
                <a:latin typeface="Arial"/>
                <a:cs typeface="Times New Roman"/>
              </a:rPr>
              <a:t>Educação</a:t>
            </a:r>
            <a:r>
              <a:rPr lang="en-US" sz="2400" i="1" dirty="0">
                <a:latin typeface="Arial"/>
                <a:cs typeface="Times New Roman"/>
              </a:rPr>
              <a:t> </a:t>
            </a:r>
            <a:r>
              <a:rPr lang="en-US" sz="2400" i="1" err="1">
                <a:latin typeface="Arial"/>
                <a:cs typeface="Times New Roman"/>
              </a:rPr>
              <a:t>Básica</a:t>
            </a:r>
            <a:r>
              <a:rPr lang="en-US" sz="2400" dirty="0">
                <a:latin typeface="Arial"/>
                <a:cs typeface="Times New Roman"/>
              </a:rPr>
              <a:t>, </a:t>
            </a:r>
            <a:r>
              <a:rPr lang="en-US" sz="2400" i="1" dirty="0">
                <a:latin typeface="Arial"/>
                <a:cs typeface="Times New Roman"/>
              </a:rPr>
              <a:t>5</a:t>
            </a:r>
            <a:r>
              <a:rPr lang="en-US" sz="2400" dirty="0">
                <a:latin typeface="Arial"/>
                <a:cs typeface="Times New Roman"/>
              </a:rPr>
              <a:t>(3), 260-280.</a:t>
            </a:r>
            <a:endParaRPr lang="pt-BR" sz="2400">
              <a:latin typeface="Arial"/>
              <a:cs typeface="Arial"/>
            </a:endParaRPr>
          </a:p>
          <a:p>
            <a:pPr>
              <a:buNone/>
            </a:pPr>
            <a:r>
              <a:rPr lang="en-US" sz="2400" dirty="0">
                <a:latin typeface="Arial"/>
                <a:cs typeface="Times New Roman"/>
              </a:rPr>
              <a:t>Camargo, L. O. (2004). A </a:t>
            </a:r>
            <a:r>
              <a:rPr lang="en-US" sz="2400" err="1">
                <a:latin typeface="Arial"/>
                <a:cs typeface="Times New Roman"/>
              </a:rPr>
              <a:t>pesquisa</a:t>
            </a:r>
            <a:r>
              <a:rPr lang="en-US" sz="2400" dirty="0">
                <a:latin typeface="Arial"/>
                <a:cs typeface="Times New Roman"/>
              </a:rPr>
              <a:t> </a:t>
            </a:r>
            <a:r>
              <a:rPr lang="en-US" sz="2400" err="1">
                <a:latin typeface="Arial"/>
                <a:cs typeface="Times New Roman"/>
              </a:rPr>
              <a:t>em</a:t>
            </a:r>
            <a:r>
              <a:rPr lang="en-US" sz="2400" dirty="0">
                <a:latin typeface="Arial"/>
                <a:cs typeface="Times New Roman"/>
              </a:rPr>
              <a:t> </a:t>
            </a:r>
            <a:r>
              <a:rPr lang="en-US" sz="2400" err="1">
                <a:latin typeface="Arial"/>
                <a:cs typeface="Times New Roman"/>
              </a:rPr>
              <a:t>hospitalidade</a:t>
            </a:r>
            <a:r>
              <a:rPr lang="en-US" sz="2400" dirty="0">
                <a:latin typeface="Arial"/>
                <a:cs typeface="Times New Roman"/>
              </a:rPr>
              <a:t>. </a:t>
            </a:r>
            <a:r>
              <a:rPr lang="en-US" sz="2400" i="1" err="1">
                <a:latin typeface="Arial"/>
                <a:cs typeface="Times New Roman"/>
              </a:rPr>
              <a:t>Revista</a:t>
            </a:r>
            <a:r>
              <a:rPr lang="en-US" sz="2400" i="1" dirty="0">
                <a:latin typeface="Arial"/>
                <a:cs typeface="Times New Roman"/>
              </a:rPr>
              <a:t> </a:t>
            </a:r>
            <a:r>
              <a:rPr lang="en-US" sz="2400" i="1" err="1">
                <a:latin typeface="Arial"/>
                <a:cs typeface="Times New Roman"/>
              </a:rPr>
              <a:t>Hospitalidade</a:t>
            </a:r>
            <a:r>
              <a:rPr lang="en-US" sz="2400" dirty="0">
                <a:latin typeface="Arial"/>
                <a:cs typeface="Times New Roman"/>
              </a:rPr>
              <a:t>, 15-51.</a:t>
            </a:r>
            <a:endParaRPr lang="en-US" sz="2400">
              <a:latin typeface="Arial"/>
              <a:cs typeface="Arial"/>
            </a:endParaRPr>
          </a:p>
          <a:p>
            <a:pPr>
              <a:buNone/>
            </a:pPr>
            <a:r>
              <a:rPr lang="pt-BR" sz="2400" i="1" dirty="0">
                <a:latin typeface="Arial"/>
                <a:cs typeface="Arial"/>
              </a:rPr>
              <a:t>Derrida, J. (2003). Anne </a:t>
            </a:r>
            <a:r>
              <a:rPr lang="pt-BR" sz="2400" i="1" err="1">
                <a:latin typeface="Arial"/>
                <a:cs typeface="Arial"/>
              </a:rPr>
              <a:t>Dufourmantelle</a:t>
            </a:r>
            <a:r>
              <a:rPr lang="pt-BR" sz="2400" i="1" dirty="0">
                <a:latin typeface="Arial"/>
                <a:cs typeface="Arial"/>
              </a:rPr>
              <a:t> convida Jacques Derrida a falar da hospitalidade, trad. Antônio </a:t>
            </a:r>
            <a:r>
              <a:rPr lang="pt-BR" sz="2400" i="1" err="1">
                <a:latin typeface="Arial"/>
                <a:cs typeface="Arial"/>
              </a:rPr>
              <a:t>Romane</a:t>
            </a:r>
            <a:r>
              <a:rPr lang="pt-BR" sz="2400" i="1" dirty="0">
                <a:latin typeface="Arial"/>
                <a:cs typeface="Arial"/>
              </a:rPr>
              <a:t>. São Paulo: Escuta.</a:t>
            </a:r>
            <a:endParaRPr lang="en-US" sz="2400" dirty="0">
              <a:latin typeface="Arial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/>
                <a:cs typeface="Times New Roman"/>
              </a:rPr>
              <a:t>Jamieson, L. (2013). Personal Relationships, Intimacy and the Self in a Mediated and Global Digital Age. </a:t>
            </a:r>
            <a:r>
              <a:rPr lang="pt-BR" sz="2400" dirty="0">
                <a:latin typeface="Arial"/>
                <a:cs typeface="Times New Roman"/>
              </a:rPr>
              <a:t>Orton-Johnson, Kate e Prior, Nick. Digital </a:t>
            </a:r>
            <a:r>
              <a:rPr lang="pt-BR" sz="2400" err="1">
                <a:latin typeface="Arial"/>
                <a:cs typeface="Times New Roman"/>
              </a:rPr>
              <a:t>Sociology</a:t>
            </a:r>
            <a:r>
              <a:rPr lang="pt-BR" sz="2400" dirty="0">
                <a:latin typeface="Arial"/>
                <a:cs typeface="Times New Roman"/>
              </a:rPr>
              <a:t>: </a:t>
            </a:r>
            <a:r>
              <a:rPr lang="pt-BR" sz="2400" err="1">
                <a:latin typeface="Arial"/>
                <a:cs typeface="Times New Roman"/>
              </a:rPr>
              <a:t>critical</a:t>
            </a:r>
            <a:r>
              <a:rPr lang="pt-BR" sz="2400" dirty="0">
                <a:latin typeface="Arial"/>
                <a:cs typeface="Times New Roman"/>
              </a:rPr>
              <a:t> perspectives. </a:t>
            </a:r>
            <a:r>
              <a:rPr lang="pt-BR" sz="2400" err="1">
                <a:latin typeface="Arial"/>
                <a:cs typeface="Times New Roman"/>
              </a:rPr>
              <a:t>Palgrave</a:t>
            </a:r>
            <a:r>
              <a:rPr lang="pt-BR" sz="2400" dirty="0">
                <a:latin typeface="Arial"/>
                <a:cs typeface="Times New Roman"/>
              </a:rPr>
              <a:t>/</a:t>
            </a:r>
            <a:r>
              <a:rPr lang="pt-BR" sz="2400" err="1">
                <a:latin typeface="Arial"/>
                <a:cs typeface="Times New Roman"/>
              </a:rPr>
              <a:t>MacMillan</a:t>
            </a:r>
            <a:r>
              <a:rPr lang="pt-BR" sz="2400" dirty="0">
                <a:latin typeface="Arial"/>
                <a:cs typeface="Times New Roman"/>
              </a:rPr>
              <a:t>.</a:t>
            </a:r>
            <a:endParaRPr lang="en-US" sz="2400">
              <a:latin typeface="Arial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/>
                <a:cs typeface="Times New Roman"/>
              </a:rPr>
              <a:t>Lupton, D. (2015). Digital Sociology. London/New York: Routledge.</a:t>
            </a:r>
            <a:endParaRPr lang="pt-BR" sz="2400" dirty="0">
              <a:latin typeface="Arial"/>
              <a:cs typeface="Arial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4100" dirty="0">
                <a:latin typeface="Arial"/>
                <a:cs typeface="Arial"/>
              </a:rPr>
              <a:t>Apoio Financeiro: </a:t>
            </a:r>
            <a:r>
              <a:rPr lang="pt-BR" altLang="pt-BR" sz="4400" dirty="0">
                <a:latin typeface="Arial"/>
                <a:cs typeface="Arial"/>
              </a:rPr>
              <a:t> Capes</a:t>
            </a:r>
            <a:endParaRPr lang="pt-BR" altLang="pt-BR" sz="4100" dirty="0">
              <a:latin typeface="Arial"/>
              <a:cs typeface="Arial"/>
            </a:endParaRPr>
          </a:p>
        </p:txBody>
      </p:sp>
      <p:sp>
        <p:nvSpPr>
          <p:cNvPr id="4103" name="CaixaDeTexto 1">
            <a:extLst>
              <a:ext uri="{FF2B5EF4-FFF2-40B4-BE49-F238E27FC236}">
                <a16:creationId xmlns:a16="http://schemas.microsoft.com/office/drawing/2014/main" id="{E9566529-3187-8061-A25D-4D0AD9636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6546850"/>
            <a:ext cx="193008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sz="7200" b="1" dirty="0">
                <a:latin typeface="Arial"/>
                <a:cs typeface="Arial"/>
              </a:rPr>
              <a:t>Universidade Anhembi Morumbi</a:t>
            </a:r>
            <a:endParaRPr lang="en-US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6000" dirty="0">
                <a:latin typeface="Arial"/>
                <a:cs typeface="Arial"/>
              </a:rPr>
              <a:t>Doutorado em Hospitalidade, Mooca, </a:t>
            </a:r>
            <a:r>
              <a:rPr lang="pt-BR" altLang="pt-BR" sz="6000" dirty="0">
                <a:latin typeface="Arial"/>
                <a:cs typeface="Arial"/>
                <a:hlinkClick r:id="rId2"/>
              </a:rPr>
              <a:t>auhana.nardini@yahoo.com.br</a:t>
            </a:r>
            <a:r>
              <a:rPr lang="pt-BR" altLang="pt-BR" sz="6000" dirty="0">
                <a:latin typeface="Arial"/>
                <a:cs typeface="Arial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7200"/>
          </a:p>
        </p:txBody>
      </p:sp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8E971865-DFAF-20C1-7C12-42BF56DDE533}"/>
              </a:ext>
            </a:extLst>
          </p:cNvPr>
          <p:cNvSpPr/>
          <p:nvPr/>
        </p:nvSpPr>
        <p:spPr bwMode="auto">
          <a:xfrm>
            <a:off x="598488" y="206375"/>
            <a:ext cx="31300737" cy="451008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just">
              <a:defRPr/>
            </a:pPr>
            <a:r>
              <a:rPr lang="pt-BR" altLang="pt-BR" sz="8000" dirty="0">
                <a:solidFill>
                  <a:schemeClr val="tx1"/>
                </a:solidFill>
                <a:latin typeface="Arial"/>
                <a:cs typeface="Arial"/>
              </a:rPr>
              <a:t>COMO</a:t>
            </a:r>
            <a:r>
              <a:rPr lang="pt-BR" altLang="pt-BR" sz="8000" dirty="0">
                <a:solidFill>
                  <a:schemeClr val="tx1"/>
                </a:solidFill>
              </a:rPr>
              <a:t> A HOSPITALIDADE E A SOCIOLOGIA DIGITAL PODEM SER ENCONTRADAS NAS PLATAFORMAS QUE APROXIMAM VIAJANTES?</a:t>
            </a:r>
            <a:r>
              <a:rPr lang="pt-BR" altLang="pt-BR" sz="8000" dirty="0">
                <a:solidFill>
                  <a:schemeClr val="tx1"/>
                </a:solidFill>
                <a:cs typeface="Arial"/>
              </a:rPr>
              <a:t> </a:t>
            </a:r>
            <a:r>
              <a:rPr lang="pt-BR" altLang="pt-BR" sz="5400" b="1" u="sng" dirty="0">
                <a:solidFill>
                  <a:schemeClr val="tx1"/>
                </a:solidFill>
                <a:cs typeface="Arial"/>
              </a:rPr>
              <a:t>Hospitalidade</a:t>
            </a:r>
            <a:r>
              <a:rPr lang="pt-BR" altLang="pt-BR" sz="5400" b="1" u="sng" dirty="0">
                <a:solidFill>
                  <a:schemeClr val="tx1"/>
                </a:solidFill>
              </a:rPr>
              <a:t> </a:t>
            </a:r>
            <a:endParaRPr lang="pt-BR" altLang="pt-BR" sz="5400" b="1" u="sng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4105" name="Imagem 3">
            <a:extLst>
              <a:ext uri="{FF2B5EF4-FFF2-40B4-BE49-F238E27FC236}">
                <a16:creationId xmlns:a16="http://schemas.microsoft.com/office/drawing/2014/main" id="{6044BF8F-FA34-992B-D46B-B4E4F944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1756350"/>
            <a:ext cx="1299527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1CC2FE-50BA-9EAC-9663-E83A18611B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15" b="444"/>
          <a:stretch/>
        </p:blipFill>
        <p:spPr>
          <a:xfrm>
            <a:off x="17237153" y="13646892"/>
            <a:ext cx="13600858" cy="79454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130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Design padrão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</dc:creator>
  <cp:lastModifiedBy>ALINE SANTIAGO DE OLIVEIRA DA SILVA</cp:lastModifiedBy>
  <cp:revision>157</cp:revision>
  <dcterms:created xsi:type="dcterms:W3CDTF">2007-04-30T12:53:49Z</dcterms:created>
  <dcterms:modified xsi:type="dcterms:W3CDTF">2023-10-24T14:16:26Z</dcterms:modified>
</cp:coreProperties>
</file>