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404050" cy="39604950"/>
  <p:notesSz cx="6662738" cy="98329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8" autoAdjust="0"/>
    <p:restoredTop sz="94660"/>
  </p:normalViewPr>
  <p:slideViewPr>
    <p:cSldViewPr>
      <p:cViewPr varScale="1">
        <p:scale>
          <a:sx n="14" d="100"/>
          <a:sy n="14" d="100"/>
        </p:scale>
        <p:origin x="2462" y="173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79BE562-E22C-B4BB-05B6-399C962EFF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F2BEBF-20E8-4442-3DD6-452DF06380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F1FB94-1913-430F-8BE9-58C5AD08DEC5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6D1AD9-33EC-8D90-B822-276A014FC9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8F2C73-9064-ADD8-91ED-06C1617A39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9D1BF4-2445-47D9-A311-1395915680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A99F434-1843-E858-DF0B-FCDAA1B77F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456636-340F-B520-4DA7-5B6D4A7450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875FDA-E487-4629-8B05-5141468BFE51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6633521D-1277-B83D-59B6-36BA55745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2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1AC927F-611D-C26B-DDE0-46170F9FA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C6FB8D-EDEA-CCDE-D720-0431F5CD84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955E43-2A0A-2415-35DF-EDFC85C12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C9E6CE-D524-4DF2-9C47-94BDC63044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2303125"/>
            <a:ext cx="27543125" cy="84899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2442488"/>
            <a:ext cx="22682200" cy="10121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91B3D3-3720-E9EF-B296-50D554339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54B601-D7F2-4A6D-0D9F-44F01A7BD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17C566-88D5-F5D7-8829-E75532C42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7A1A-A3EF-49D5-977C-BF635B78E3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809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3D74F8-BA07-CEEB-E31F-3FFF72D09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86450E-555F-2CF1-F429-CFB62A658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8E57F-1AA3-D5ED-6479-46F150640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13D3-0EAA-4756-B813-4F36270503E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602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585913"/>
            <a:ext cx="7289800" cy="3379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585913"/>
            <a:ext cx="21720175" cy="3379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492853-D5AC-5829-0A29-3383CC487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569432-A627-2EF1-7B5E-C3EF9ADF3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D7346C-3C43-3F7E-D778-CA5674CB8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374D-A569-414B-BED5-20C5CA5C53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791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B5EC3-4A5B-AC4B-3F90-670FC7173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233F91-960F-88BE-0EDE-23FFB0853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16129C-E657-1C31-F5C5-7DA5B8040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345CE-CDF2-4AAE-A9BF-7F6B4F66C7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767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5449213"/>
            <a:ext cx="27544713" cy="7866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6786225"/>
            <a:ext cx="27544713" cy="8662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60C7C-B2EC-86BC-682A-05A6575230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B0BAC7-EB45-D498-4523-0EECB7799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625253-B0E6-4792-78E0-FACBE1BD70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4D18-A041-4E2B-A0A8-1A111E9AD8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29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9240838"/>
            <a:ext cx="14504987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9240838"/>
            <a:ext cx="14504988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49408-00CF-F8E0-29E2-3BC78357E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5C2E0-FCB4-65A2-B81C-DDA205A6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06590-6311-5599-6970-6B9A3DEC9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B10C-8B28-457F-B4F5-157883AE6F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17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8864600"/>
            <a:ext cx="1431607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2560300"/>
            <a:ext cx="1431607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8864600"/>
            <a:ext cx="1432242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2560300"/>
            <a:ext cx="1432242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120965-E464-8982-7AB5-0BAE6E5B04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706A94-4908-2879-AF7F-D62BCFB3E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56CD5B-6AC3-E9CF-25F9-9C0F0ACDF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B8D0B-F273-4C7C-B66E-A0F7B23B9D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848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DA4B35-BBBA-4C69-DA7F-22C3C23FD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151E4E-CA81-EF8D-2D41-15F1A8A4A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B0B26B-B9B6-CABC-BAF4-74E9A3201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845FA-63DC-4829-B249-91EEA8BA33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69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33B3E9-AEE6-9F56-F1C2-FE15A2A7D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F4CA0D0-7337-9C25-B7A5-822CEE213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EA8392-C5EB-0873-73A6-56E9DD6B9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3E292-6710-4387-881A-F1928FBE48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327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576388"/>
            <a:ext cx="10660062" cy="6711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576388"/>
            <a:ext cx="18113375" cy="33802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8288338"/>
            <a:ext cx="10660062" cy="27090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020D3-1005-EACF-DAD8-428F9A787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4DAF7-F843-9217-9720-5F46832BD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A88B0B-EA58-7FC1-196B-01E8C200C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9B8F-FA9F-40EE-8B11-0C0B1877AC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3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27724100"/>
            <a:ext cx="19442112" cy="327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538538"/>
            <a:ext cx="19442112" cy="23763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0995938"/>
            <a:ext cx="19442112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52AF7-5F70-873F-4557-1779EF819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9C600-059B-5BDF-6618-D1580DA1A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44BAD-CD11-D254-A112-52B2339DA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A3E04-A694-46E3-8BD7-BCDC39FBC80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933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28F7A8-A103-7C4C-11BC-23269AB45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585913"/>
            <a:ext cx="291623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F74718-E2C4-0E4B-D705-25C63ADD1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9240838"/>
            <a:ext cx="29162375" cy="26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08CF33-D3BD-0A20-0F87-0CBB1009F7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955B6D-B189-0C4A-B50F-B2F66DAC03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63238"/>
            <a:ext cx="102616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E3CD96-2ECB-3681-EFFB-726258A10D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800"/>
            </a:lvl1pPr>
          </a:lstStyle>
          <a:p>
            <a:pPr>
              <a:defRPr/>
            </a:pPr>
            <a:fld id="{618AC99B-A86D-469B-A8A9-DA1C9BCE0D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5pPr>
      <a:lvl6pPr marL="4572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6pPr>
      <a:lvl7pPr marL="9144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7pPr>
      <a:lvl8pPr marL="13716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8pPr>
      <a:lvl9pPr marL="18288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9pPr>
    </p:titleStyle>
    <p:bodyStyle>
      <a:lvl1pPr marL="1617663" indent="-1617663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6200" algn="l" defTabSz="43180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</a:defRPr>
      </a:lvl2pPr>
      <a:lvl3pPr marL="5399088" indent="-1081088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18000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3438" indent="-1081088" algn="l" defTabSz="4318000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806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78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50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22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2">
            <a:extLst>
              <a:ext uri="{FF2B5EF4-FFF2-40B4-BE49-F238E27FC236}">
                <a16:creationId xmlns:a16="http://schemas.microsoft.com/office/drawing/2014/main" id="{929AD570-2620-0620-AE2E-794212651608}"/>
              </a:ext>
            </a:extLst>
          </p:cNvPr>
          <p:cNvSpPr/>
          <p:nvPr/>
        </p:nvSpPr>
        <p:spPr bwMode="auto">
          <a:xfrm>
            <a:off x="598488" y="206375"/>
            <a:ext cx="31300737" cy="451008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pt-BR" altLang="pt-BR" sz="5400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E040CF-325F-B8B0-ED3A-917E2F3FF3A1}"/>
              </a:ext>
            </a:extLst>
          </p:cNvPr>
          <p:cNvSpPr txBox="1"/>
          <p:nvPr/>
        </p:nvSpPr>
        <p:spPr>
          <a:xfrm>
            <a:off x="1073443" y="864371"/>
            <a:ext cx="3025716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8800" b="1" dirty="0">
                <a:solidFill>
                  <a:schemeClr val="tx1"/>
                </a:solidFill>
              </a:rPr>
              <a:t>DA HIPERGLICEMIA DIABÉTICA AO DANO CEREBROVASCULAR: UMA REVISÃO NARRATIVA</a:t>
            </a:r>
            <a:endParaRPr lang="pt-BR" altLang="pt-BR" sz="60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43B58E3-FD7E-E1E1-10EB-1D79DB8C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4992688"/>
            <a:ext cx="26862087" cy="201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6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Richard Simon Machado</a:t>
            </a:r>
            <a:r>
              <a:rPr lang="pt-BR" sz="60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pt-BR" sz="6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60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Khiany</a:t>
            </a:r>
            <a:r>
              <a:rPr lang="pt-BR" sz="6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Mathias</a:t>
            </a:r>
            <a:r>
              <a:rPr lang="pt-BR" sz="60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6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Larissa Joaquim</a:t>
            </a:r>
            <a:r>
              <a:rPr lang="pt-BR" sz="60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6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Dra. Fabricia Petronilho</a:t>
            </a:r>
            <a:r>
              <a:rPr lang="pt-BR" sz="60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6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Dra. Gislaine Tezza </a:t>
            </a:r>
            <a:r>
              <a:rPr lang="pt-BR" sz="60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Rezin</a:t>
            </a:r>
            <a:r>
              <a:rPr lang="pt-BR" sz="6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(orientador)</a:t>
            </a:r>
            <a:r>
              <a:rPr lang="pt-BR" sz="60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5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47E8D425-0C5E-11EE-998B-847354D6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7256294"/>
            <a:ext cx="31300736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44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altLang="pt-BR" sz="4400" dirty="0"/>
              <a:t> Laboratório de Doenças Cerebrovasculares (DCeV), Programa de Pós-graduação em Ciências da Saúde, Universidade do Extremo Sul Catarinense - UNESC, Criciúma, SC, Brasil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4400" kern="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altLang="pt-BR" sz="4400" dirty="0"/>
              <a:t> Laboratório de Neurobiologia dos Processos Inflamatórios e Metabólicos, Programa de Pós-Graduação em Ciências da Saúde, Universidade do Sul de Santa Catarina - UNISUL, Tubarão, SC, Brasil.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7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DAE653-D922-15E2-47B4-823F984C7649}"/>
              </a:ext>
            </a:extLst>
          </p:cNvPr>
          <p:cNvSpPr txBox="1"/>
          <p:nvPr/>
        </p:nvSpPr>
        <p:spPr>
          <a:xfrm>
            <a:off x="-683851" y="11165056"/>
            <a:ext cx="16211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/>
              <a:t>Introdução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D76BCB-D521-57BB-BB69-6B42C456271E}"/>
              </a:ext>
            </a:extLst>
          </p:cNvPr>
          <p:cNvSpPr txBox="1"/>
          <p:nvPr/>
        </p:nvSpPr>
        <p:spPr>
          <a:xfrm>
            <a:off x="1081752" y="12827561"/>
            <a:ext cx="15120273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4800" dirty="0"/>
              <a:t>Diabetes Mellitus é uma doença globalmente significativa que pode levar a complicações sistêmicas, doenças cardiovasculares e cerebrovasculares. Níveis elevados de glicose podem penetrar no sistema nervoso central, desencadeando a encefalopatia diabética caracterizada por danos oxidativos cerebrais e ativação de vias alternativas e neurotóxicas, aumentando o risco de acidente vascular cerebral isquêmico, uma das principais causas de mortalidade e incapacidade a nível mundial.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C60F136-4F55-E72E-8759-1EF9D3E93F01}"/>
              </a:ext>
            </a:extLst>
          </p:cNvPr>
          <p:cNvSpPr txBox="1"/>
          <p:nvPr/>
        </p:nvSpPr>
        <p:spPr>
          <a:xfrm>
            <a:off x="-683851" y="20846591"/>
            <a:ext cx="16211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/>
              <a:t>Objetivo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269225-AEC1-AA28-C243-ACF6EE3E44ED}"/>
              </a:ext>
            </a:extLst>
          </p:cNvPr>
          <p:cNvSpPr txBox="1"/>
          <p:nvPr/>
        </p:nvSpPr>
        <p:spPr>
          <a:xfrm>
            <a:off x="1092021" y="22646791"/>
            <a:ext cx="151100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4800" dirty="0"/>
              <a:t>O objetivo desta revisão é destacar importantes vias relacionadas ao dano hiperglicêmico que se estendem ao cérebro e resultam em disfunção vascular, levando à ocorrência de acidente vascular cerebral.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7C2C054-B33C-8D89-6417-28D073922501}"/>
              </a:ext>
            </a:extLst>
          </p:cNvPr>
          <p:cNvSpPr txBox="1"/>
          <p:nvPr/>
        </p:nvSpPr>
        <p:spPr>
          <a:xfrm>
            <a:off x="-683851" y="26499219"/>
            <a:ext cx="16211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/>
              <a:t>Métodos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A673B4-F43B-DA47-0E56-C2B50DE34C41}"/>
              </a:ext>
            </a:extLst>
          </p:cNvPr>
          <p:cNvSpPr txBox="1"/>
          <p:nvPr/>
        </p:nvSpPr>
        <p:spPr>
          <a:xfrm>
            <a:off x="1092021" y="28263415"/>
            <a:ext cx="147859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4800" dirty="0"/>
              <a:t>Revisão narrativa de artigos de bases de dados do MEDLINE/Pubmed, ScienceDirect, EMBASE (Elsevier), CENTRAL (The Cochrane Central Register of </a:t>
            </a:r>
            <a:r>
              <a:rPr lang="pt-BR" altLang="pt-BR" sz="4800" dirty="0" err="1"/>
              <a:t>Controlled</a:t>
            </a:r>
            <a:r>
              <a:rPr lang="pt-BR" altLang="pt-BR" sz="4800" dirty="0"/>
              <a:t> </a:t>
            </a:r>
            <a:r>
              <a:rPr lang="pt-BR" altLang="pt-BR" sz="4800" dirty="0" err="1"/>
              <a:t>Trials</a:t>
            </a:r>
            <a:r>
              <a:rPr lang="pt-BR" altLang="pt-BR" sz="4800" dirty="0"/>
              <a:t> The Cochrane Library), LILACS (Literatura científica e técnica da América Latina e Caribe, Springer </a:t>
            </a:r>
            <a:r>
              <a:rPr lang="pt-BR" altLang="pt-BR" sz="4800" dirty="0" err="1"/>
              <a:t>Nature</a:t>
            </a:r>
            <a:r>
              <a:rPr lang="pt-BR" altLang="pt-BR" sz="4800" dirty="0"/>
              <a:t>.</a:t>
            </a:r>
          </a:p>
        </p:txBody>
      </p:sp>
      <p:pic>
        <p:nvPicPr>
          <p:cNvPr id="18" name="Imagem 3">
            <a:extLst>
              <a:ext uri="{FF2B5EF4-FFF2-40B4-BE49-F238E27FC236}">
                <a16:creationId xmlns:a16="http://schemas.microsoft.com/office/drawing/2014/main" id="{2E9E7473-1FBD-3F62-DC19-1AEA8CE53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22" y="33814017"/>
            <a:ext cx="9718365" cy="558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06762B8-8F6D-4B0B-DAF4-FAAB33F5201B}"/>
              </a:ext>
            </a:extLst>
          </p:cNvPr>
          <p:cNvSpPr txBox="1"/>
          <p:nvPr/>
        </p:nvSpPr>
        <p:spPr>
          <a:xfrm>
            <a:off x="15821509" y="10903677"/>
            <a:ext cx="16211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/>
              <a:t>Resultados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68E5065-2DCC-93BF-4DAD-48C223750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1429" y="12133623"/>
            <a:ext cx="13072216" cy="817013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9A3F1F6-9014-3909-411B-01233A55C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4505" y="20580431"/>
            <a:ext cx="11606064" cy="6766366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48A46B0C-264F-72E8-187E-C220D7725DF4}"/>
              </a:ext>
            </a:extLst>
          </p:cNvPr>
          <p:cNvSpPr txBox="1"/>
          <p:nvPr/>
        </p:nvSpPr>
        <p:spPr>
          <a:xfrm>
            <a:off x="15769977" y="27623471"/>
            <a:ext cx="162115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 dirty="0"/>
              <a:t>Conclusão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FDA8DA0-1872-779C-D426-A5311DF75BB4}"/>
              </a:ext>
            </a:extLst>
          </p:cNvPr>
          <p:cNvSpPr txBox="1"/>
          <p:nvPr/>
        </p:nvSpPr>
        <p:spPr>
          <a:xfrm>
            <a:off x="16526063" y="28875483"/>
            <a:ext cx="14804545" cy="5567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Compreender como a diabetes mellitus contribui para o desenvolvimento do AVC isquêmico e o seu impacto nos resultados dos pacientes é crucial para a implementação de estratégias terapêuticas que reduzam a incidência da diabetes mellitus e das suas complicações, diminuindo, em última análise, a morbilidade e mortalidade associadas à doença.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68B77E6-A7A3-E85B-9008-617DF82FE2B2}"/>
              </a:ext>
            </a:extLst>
          </p:cNvPr>
          <p:cNvSpPr txBox="1"/>
          <p:nvPr/>
        </p:nvSpPr>
        <p:spPr>
          <a:xfrm>
            <a:off x="16477456" y="35104175"/>
            <a:ext cx="1654084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4600" b="1" dirty="0"/>
              <a:t>Apoio Financeiro:  </a:t>
            </a:r>
            <a:r>
              <a:rPr lang="pt-BR" altLang="pt-BR" sz="4600" dirty="0"/>
              <a:t>CNPQ | CAPES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BC72437-8944-4803-4D28-14A95933F5F5}"/>
              </a:ext>
            </a:extLst>
          </p:cNvPr>
          <p:cNvSpPr txBox="1"/>
          <p:nvPr/>
        </p:nvSpPr>
        <p:spPr>
          <a:xfrm>
            <a:off x="16477456" y="36653893"/>
            <a:ext cx="15098277" cy="339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altLang="pt-BR" sz="3600" b="1" dirty="0"/>
              <a:t>Referências</a:t>
            </a:r>
            <a:r>
              <a:rPr lang="pt-BR" altLang="pt-BR" sz="3600" dirty="0"/>
              <a:t>:</a:t>
            </a:r>
            <a:br>
              <a:rPr lang="pt-BR" altLang="pt-BR" sz="3600" dirty="0"/>
            </a:br>
            <a:r>
              <a:rPr lang="en-US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BAHADAR et al, 2021; BLÜHER et al,  2019; </a:t>
            </a:r>
            <a:r>
              <a:rPr lang="pt-BR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MELO et al,</a:t>
            </a:r>
            <a:r>
              <a:rPr lang="en-US" sz="3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2021; INGELS et al, 2018; KOUVARI et al, 2022. </a:t>
            </a:r>
            <a:endParaRPr lang="pt-B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4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253238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342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Design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Khiany Mathias</dc:creator>
  <cp:lastModifiedBy>Richard Simon Machado</cp:lastModifiedBy>
  <cp:revision>52</cp:revision>
  <dcterms:created xsi:type="dcterms:W3CDTF">2007-04-30T12:53:49Z</dcterms:created>
  <dcterms:modified xsi:type="dcterms:W3CDTF">2023-10-18T16:18:54Z</dcterms:modified>
</cp:coreProperties>
</file>